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292" r:id="rId6"/>
    <p:sldId id="258" r:id="rId7"/>
    <p:sldId id="315" r:id="rId8"/>
    <p:sldId id="319" r:id="rId9"/>
    <p:sldId id="282" r:id="rId10"/>
    <p:sldId id="330" r:id="rId11"/>
    <p:sldId id="331" r:id="rId12"/>
    <p:sldId id="329" r:id="rId13"/>
    <p:sldId id="291" r:id="rId14"/>
    <p:sldId id="327" r:id="rId15"/>
    <p:sldId id="326" r:id="rId16"/>
    <p:sldId id="263" r:id="rId17"/>
    <p:sldId id="307" r:id="rId18"/>
    <p:sldId id="308" r:id="rId19"/>
    <p:sldId id="317" r:id="rId20"/>
    <p:sldId id="283" r:id="rId21"/>
    <p:sldId id="304" r:id="rId22"/>
    <p:sldId id="274" r:id="rId23"/>
    <p:sldId id="318" r:id="rId24"/>
    <p:sldId id="314" r:id="rId25"/>
    <p:sldId id="328" r:id="rId26"/>
    <p:sldId id="261" r:id="rId27"/>
    <p:sldId id="311" r:id="rId28"/>
    <p:sldId id="320" r:id="rId29"/>
    <p:sldId id="321" r:id="rId30"/>
    <p:sldId id="322" r:id="rId31"/>
    <p:sldId id="324" r:id="rId32"/>
    <p:sldId id="325" r:id="rId33"/>
    <p:sldId id="281" r:id="rId34"/>
    <p:sldId id="284" r:id="rId35"/>
    <p:sldId id="286" r:id="rId36"/>
    <p:sldId id="287" r:id="rId37"/>
    <p:sldId id="288" r:id="rId38"/>
    <p:sldId id="289" r:id="rId39"/>
    <p:sldId id="294" r:id="rId40"/>
    <p:sldId id="295" r:id="rId41"/>
    <p:sldId id="296" r:id="rId42"/>
    <p:sldId id="27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tery, Jonathan" initials="JCB" lastIdx="6" clrIdx="0">
    <p:extLst>
      <p:ext uri="{19B8F6BF-5375-455C-9EA6-DF929625EA0E}">
        <p15:presenceInfo xmlns:p15="http://schemas.microsoft.com/office/powerpoint/2012/main" userId="Buttery, Jonat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4" autoAdjust="0"/>
    <p:restoredTop sz="94660"/>
  </p:normalViewPr>
  <p:slideViewPr>
    <p:cSldViewPr>
      <p:cViewPr varScale="1">
        <p:scale>
          <a:sx n="90" d="100"/>
          <a:sy n="90" d="100"/>
        </p:scale>
        <p:origin x="29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rmick Stephen (Principal Engineer)" userId="46859213-db0d-4810-ad60-0389dd177492" providerId="ADAL" clId="{D02AE2A2-5591-4470-B943-938D18C7B82B}"/>
    <pc:docChg chg="modSld">
      <pc:chgData name="Mccormick Stephen (Principal Engineer)" userId="46859213-db0d-4810-ad60-0389dd177492" providerId="ADAL" clId="{D02AE2A2-5591-4470-B943-938D18C7B82B}" dt="2024-04-19T13:13:04.462" v="2" actId="20577"/>
      <pc:docMkLst>
        <pc:docMk/>
      </pc:docMkLst>
      <pc:sldChg chg="modSp mod">
        <pc:chgData name="Mccormick Stephen (Principal Engineer)" userId="46859213-db0d-4810-ad60-0389dd177492" providerId="ADAL" clId="{D02AE2A2-5591-4470-B943-938D18C7B82B}" dt="2024-04-19T13:13:04.462" v="2" actId="20577"/>
        <pc:sldMkLst>
          <pc:docMk/>
          <pc:sldMk cId="2604336356" sldId="258"/>
        </pc:sldMkLst>
        <pc:spChg chg="mod">
          <ac:chgData name="Mccormick Stephen (Principal Engineer)" userId="46859213-db0d-4810-ad60-0389dd177492" providerId="ADAL" clId="{D02AE2A2-5591-4470-B943-938D18C7B82B}" dt="2024-04-19T13:13:04.462" v="2" actId="20577"/>
          <ac:spMkLst>
            <pc:docMk/>
            <pc:sldMk cId="2604336356" sldId="258"/>
            <ac:spMk id="10" creationId="{D1754A6B-D588-4C64-9A8C-B72CD98C5215}"/>
          </ac:spMkLst>
        </pc:spChg>
      </pc:sldChg>
      <pc:sldChg chg="modSp mod">
        <pc:chgData name="Mccormick Stephen (Principal Engineer)" userId="46859213-db0d-4810-ad60-0389dd177492" providerId="ADAL" clId="{D02AE2A2-5591-4470-B943-938D18C7B82B}" dt="2024-04-19T13:12:56.395" v="0" actId="6549"/>
        <pc:sldMkLst>
          <pc:docMk/>
          <pc:sldMk cId="54381111" sldId="292"/>
        </pc:sldMkLst>
        <pc:spChg chg="mod">
          <ac:chgData name="Mccormick Stephen (Principal Engineer)" userId="46859213-db0d-4810-ad60-0389dd177492" providerId="ADAL" clId="{D02AE2A2-5591-4470-B943-938D18C7B82B}" dt="2024-04-19T13:12:56.395" v="0" actId="6549"/>
          <ac:spMkLst>
            <pc:docMk/>
            <pc:sldMk cId="54381111" sldId="292"/>
            <ac:spMk id="10" creationId="{D1754A6B-D588-4C64-9A8C-B72CD98C52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65A06-3D07-413E-9183-94950F14A5F6}" type="datetimeFigureOut">
              <a:rPr lang="en-GB" smtClean="0"/>
              <a:t>22/04/2024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2040E-DA73-49F4-8197-2665A79E29BC}" type="slidenum">
              <a:rPr lang="en-GB" smtClean="0"/>
              <a:t>‹#›</a:t>
            </a:fld>
            <a:endParaRPr lang="en-GB" dirty="0"/>
          </a:p>
        </p:txBody>
      </p:sp>
    </p:spTree>
    <p:extLst>
      <p:ext uri="{BB962C8B-B14F-4D97-AF65-F5344CB8AC3E}">
        <p14:creationId xmlns:p14="http://schemas.microsoft.com/office/powerpoint/2010/main" val="200209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Online attendees MUTED</a:t>
            </a:r>
          </a:p>
        </p:txBody>
      </p:sp>
      <p:sp>
        <p:nvSpPr>
          <p:cNvPr id="4" name="Slide Number Placeholder 3"/>
          <p:cNvSpPr>
            <a:spLocks noGrp="1"/>
          </p:cNvSpPr>
          <p:nvPr>
            <p:ph type="sldNum" sz="quarter" idx="5"/>
          </p:nvPr>
        </p:nvSpPr>
        <p:spPr/>
        <p:txBody>
          <a:bodyPr/>
          <a:lstStyle/>
          <a:p>
            <a:fld id="{92C2040E-DA73-49F4-8197-2665A79E29BC}" type="slidenum">
              <a:rPr lang="en-GB" smtClean="0"/>
              <a:t>2</a:t>
            </a:fld>
            <a:endParaRPr lang="en-GB" dirty="0"/>
          </a:p>
        </p:txBody>
      </p:sp>
    </p:spTree>
    <p:extLst>
      <p:ext uri="{BB962C8B-B14F-4D97-AF65-F5344CB8AC3E}">
        <p14:creationId xmlns:p14="http://schemas.microsoft.com/office/powerpoint/2010/main" val="28285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C2040E-DA73-49F4-8197-2665A79E29BC}" type="slidenum">
              <a:rPr lang="en-GB" smtClean="0"/>
              <a:t>3</a:t>
            </a:fld>
            <a:endParaRPr lang="en-GB" dirty="0"/>
          </a:p>
        </p:txBody>
      </p:sp>
    </p:spTree>
    <p:extLst>
      <p:ext uri="{BB962C8B-B14F-4D97-AF65-F5344CB8AC3E}">
        <p14:creationId xmlns:p14="http://schemas.microsoft.com/office/powerpoint/2010/main" val="10576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16 New Members, 6 Resignations</a:t>
            </a:r>
          </a:p>
        </p:txBody>
      </p:sp>
      <p:sp>
        <p:nvSpPr>
          <p:cNvPr id="4" name="Slide Number Placeholder 3"/>
          <p:cNvSpPr>
            <a:spLocks noGrp="1"/>
          </p:cNvSpPr>
          <p:nvPr>
            <p:ph type="sldNum" sz="quarter" idx="5"/>
          </p:nvPr>
        </p:nvSpPr>
        <p:spPr/>
        <p:txBody>
          <a:bodyPr/>
          <a:lstStyle/>
          <a:p>
            <a:fld id="{92C2040E-DA73-49F4-8197-2665A79E29BC}" type="slidenum">
              <a:rPr lang="en-GB" smtClean="0"/>
              <a:t>18</a:t>
            </a:fld>
            <a:endParaRPr lang="en-GB" dirty="0"/>
          </a:p>
        </p:txBody>
      </p:sp>
    </p:spTree>
    <p:extLst>
      <p:ext uri="{BB962C8B-B14F-4D97-AF65-F5344CB8AC3E}">
        <p14:creationId xmlns:p14="http://schemas.microsoft.com/office/powerpoint/2010/main" val="395271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2 CO-OPTED MEMBERS: ALI AHMED (Graduate, Costain) and STEVE </a:t>
            </a:r>
            <a:r>
              <a:rPr lang="en-GB" dirty="0" err="1"/>
              <a:t>McCORMICK</a:t>
            </a:r>
            <a:r>
              <a:rPr lang="en-GB" dirty="0"/>
              <a:t> onto committee. (ONLY NEED VOTE FOR 6 STATUTORY PLACES)</a:t>
            </a:r>
          </a:p>
        </p:txBody>
      </p:sp>
      <p:sp>
        <p:nvSpPr>
          <p:cNvPr id="4" name="Slide Number Placeholder 3"/>
          <p:cNvSpPr>
            <a:spLocks noGrp="1"/>
          </p:cNvSpPr>
          <p:nvPr>
            <p:ph type="sldNum" sz="quarter" idx="5"/>
          </p:nvPr>
        </p:nvSpPr>
        <p:spPr/>
        <p:txBody>
          <a:bodyPr/>
          <a:lstStyle/>
          <a:p>
            <a:fld id="{92C2040E-DA73-49F4-8197-2665A79E29BC}" type="slidenum">
              <a:rPr lang="en-GB" smtClean="0"/>
              <a:t>35</a:t>
            </a:fld>
            <a:endParaRPr lang="en-GB" dirty="0"/>
          </a:p>
        </p:txBody>
      </p:sp>
    </p:spTree>
    <p:extLst>
      <p:ext uri="{BB962C8B-B14F-4D97-AF65-F5344CB8AC3E}">
        <p14:creationId xmlns:p14="http://schemas.microsoft.com/office/powerpoint/2010/main" val="33424823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facebook.com/railwaycivilengineersassociation" TargetMode="External"/><Relationship Id="rId7" Type="http://schemas.openxmlformats.org/officeDocument/2006/relationships/image" Target="../media/image2.png"/><Relationship Id="rId2" Type="http://schemas.openxmlformats.org/officeDocument/2006/relationships/hyperlink" Target="http://www.rcea.org.uk/" TargetMode="External"/><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hyperlink" Target="linkedin.com/grp/home?gid=4335321" TargetMode="External"/><Relationship Id="rId10" Type="http://schemas.openxmlformats.org/officeDocument/2006/relationships/image" Target="../media/image5.jpg"/><Relationship Id="rId4" Type="http://schemas.openxmlformats.org/officeDocument/2006/relationships/hyperlink" Target="http://www.twitter.com/RCEAssoc" TargetMode="Externa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facebook.com/railwaycivilengineersassociation" TargetMode="External"/><Relationship Id="rId7" Type="http://schemas.openxmlformats.org/officeDocument/2006/relationships/image" Target="../media/image2.png"/><Relationship Id="rId2" Type="http://schemas.openxmlformats.org/officeDocument/2006/relationships/hyperlink" Target="http://www.rcea.org.uk/" TargetMode="External"/><Relationship Id="rId1" Type="http://schemas.openxmlformats.org/officeDocument/2006/relationships/slideMaster" Target="../slideMasters/slideMaster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hyperlink" Target="linkedin.com/grp/home?gid=4335321" TargetMode="External"/><Relationship Id="rId10" Type="http://schemas.openxmlformats.org/officeDocument/2006/relationships/image" Target="../media/image5.jpg"/><Relationship Id="rId4" Type="http://schemas.openxmlformats.org/officeDocument/2006/relationships/hyperlink" Target="http://www.twitter.com/RCEAssoc" TargetMode="Externa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rcea.org.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ubtitle 2"/>
          <p:cNvSpPr txBox="1">
            <a:spLocks/>
          </p:cNvSpPr>
          <p:nvPr userDrawn="1"/>
        </p:nvSpPr>
        <p:spPr>
          <a:xfrm>
            <a:off x="335360" y="5058112"/>
            <a:ext cx="10945216" cy="132321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Aft>
                <a:spcPts val="1100"/>
              </a:spcAft>
            </a:pPr>
            <a:r>
              <a:rPr lang="en-GB" sz="2800" b="1" dirty="0">
                <a:solidFill>
                  <a:schemeClr val="tx1"/>
                </a:solidFill>
                <a:latin typeface="Cambria" pitchFamily="18" charset="0"/>
              </a:rPr>
              <a:t>Find us at:</a:t>
            </a:r>
          </a:p>
          <a:p>
            <a:pPr algn="l"/>
            <a:r>
              <a:rPr lang="en-GB" sz="2000" b="1" dirty="0">
                <a:solidFill>
                  <a:schemeClr val="bg1"/>
                </a:solidFill>
                <a:latin typeface="Cambria" pitchFamily="18" charset="0"/>
              </a:rPr>
              <a:t>x</a:t>
            </a:r>
          </a:p>
        </p:txBody>
      </p:sp>
      <p:sp>
        <p:nvSpPr>
          <p:cNvPr id="11" name="Subtitle 2"/>
          <p:cNvSpPr txBox="1">
            <a:spLocks/>
          </p:cNvSpPr>
          <p:nvPr userDrawn="1"/>
        </p:nvSpPr>
        <p:spPr>
          <a:xfrm>
            <a:off x="143339" y="5517232"/>
            <a:ext cx="11809312" cy="12241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b="1" dirty="0">
                <a:solidFill>
                  <a:schemeClr val="tx1"/>
                </a:solidFill>
                <a:latin typeface="Cambria" pitchFamily="18" charset="0"/>
                <a:hlinkClick r:id="rId2"/>
              </a:rPr>
              <a:t>rcea.org.uk</a:t>
            </a:r>
            <a:r>
              <a:rPr lang="en-GB" sz="2000" b="1" dirty="0">
                <a:solidFill>
                  <a:schemeClr val="tx1"/>
                </a:solidFill>
                <a:latin typeface="Cambria" pitchFamily="18" charset="0"/>
              </a:rPr>
              <a:t>               </a:t>
            </a:r>
            <a:r>
              <a:rPr lang="en-GB" sz="3200" b="1" dirty="0">
                <a:solidFill>
                  <a:schemeClr val="tx1"/>
                </a:solidFill>
                <a:latin typeface="Cambria" pitchFamily="18" charset="0"/>
              </a:rPr>
              <a:t>   </a:t>
            </a:r>
            <a:r>
              <a:rPr lang="en-US" sz="2800" b="1" dirty="0">
                <a:solidFill>
                  <a:schemeClr val="accent6">
                    <a:lumMod val="75000"/>
                  </a:schemeClr>
                </a:solidFill>
                <a:latin typeface="Cambria" pitchFamily="18" charset="0"/>
              </a:rPr>
              <a:t>                            </a:t>
            </a:r>
            <a:r>
              <a:rPr lang="en-US" sz="2000" b="1" dirty="0">
                <a:solidFill>
                  <a:schemeClr val="accent6">
                    <a:lumMod val="75000"/>
                  </a:schemeClr>
                </a:solidFill>
              </a:rPr>
              <a:t>           </a:t>
            </a:r>
            <a:r>
              <a:rPr lang="en-GB" sz="2000" b="1" dirty="0">
                <a:solidFill>
                  <a:schemeClr val="tx1"/>
                </a:solidFill>
                <a:latin typeface="Cambria" pitchFamily="18" charset="0"/>
                <a:hlinkClick r:id="rId3"/>
              </a:rPr>
              <a:t>@railwaycivilengineersassociation</a:t>
            </a:r>
            <a:endParaRPr lang="en-GB" sz="2000" b="1" dirty="0">
              <a:solidFill>
                <a:schemeClr val="tx1"/>
              </a:solidFill>
              <a:latin typeface="Cambria" pitchFamily="18" charset="0"/>
            </a:endParaRPr>
          </a:p>
          <a:p>
            <a:r>
              <a:rPr lang="en-GB" sz="2000" b="1" dirty="0">
                <a:solidFill>
                  <a:schemeClr val="tx1"/>
                </a:solidFill>
                <a:latin typeface="Cambria" pitchFamily="18" charset="0"/>
                <a:hlinkClick r:id="rId4"/>
              </a:rPr>
              <a:t>@RCEAssoc</a:t>
            </a:r>
            <a:r>
              <a:rPr lang="en-GB" sz="2000" b="1" dirty="0">
                <a:solidFill>
                  <a:schemeClr val="tx1"/>
                </a:solidFill>
                <a:latin typeface="Cambria" pitchFamily="18" charset="0"/>
              </a:rPr>
              <a:t>              </a:t>
            </a:r>
            <a:r>
              <a:rPr lang="en-US" sz="2800" b="1" dirty="0">
                <a:solidFill>
                  <a:schemeClr val="accent6">
                    <a:lumMod val="75000"/>
                  </a:schemeClr>
                </a:solidFill>
                <a:latin typeface="Cambria" pitchFamily="18" charset="0"/>
              </a:rPr>
              <a:t>                                           </a:t>
            </a:r>
            <a:r>
              <a:rPr lang="en-US" sz="2400" b="1" dirty="0">
                <a:solidFill>
                  <a:schemeClr val="accent6">
                    <a:lumMod val="75000"/>
                  </a:schemeClr>
                </a:solidFill>
              </a:rPr>
              <a:t>          </a:t>
            </a:r>
            <a:r>
              <a:rPr lang="en-GB" sz="2000" b="1" dirty="0">
                <a:solidFill>
                  <a:schemeClr val="tx1"/>
                </a:solidFill>
                <a:latin typeface="Cambria" pitchFamily="18" charset="0"/>
                <a:hlinkClick r:id="rId5"/>
              </a:rPr>
              <a:t>LinkedIn Profile and Group </a:t>
            </a:r>
            <a:endParaRPr lang="en-GB" sz="2000" b="1" dirty="0">
              <a:solidFill>
                <a:schemeClr val="tx1"/>
              </a:solidFill>
              <a:latin typeface="Cambria" pitchFamily="18" charset="0"/>
            </a:endParaRPr>
          </a:p>
        </p:txBody>
      </p:sp>
      <p:sp>
        <p:nvSpPr>
          <p:cNvPr id="12" name="Subtitle 2"/>
          <p:cNvSpPr txBox="1">
            <a:spLocks/>
          </p:cNvSpPr>
          <p:nvPr userDrawn="1"/>
        </p:nvSpPr>
        <p:spPr>
          <a:xfrm>
            <a:off x="143339" y="161568"/>
            <a:ext cx="11905323" cy="146723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4000" b="1" dirty="0">
                <a:solidFill>
                  <a:schemeClr val="tx1"/>
                </a:solidFill>
                <a:latin typeface="Cambria" pitchFamily="18" charset="0"/>
              </a:rPr>
              <a:t>Railway Civil Engineers’ Association</a:t>
            </a:r>
          </a:p>
          <a:p>
            <a:endParaRPr lang="en-GB" sz="4000" b="1" dirty="0">
              <a:solidFill>
                <a:schemeClr val="tx1"/>
              </a:solidFill>
              <a:latin typeface="Cambria" pitchFamily="18" charset="0"/>
            </a:endParaRPr>
          </a:p>
        </p:txBody>
      </p:sp>
      <p:pic>
        <p:nvPicPr>
          <p:cNvPr id="13" name="Picture 12" descr="Image result for web symbol"/>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1989" y="5601023"/>
            <a:ext cx="601443" cy="529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witter 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47057" y="6165902"/>
            <a:ext cx="464367" cy="43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facebook logo"/>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064552" y="5649824"/>
            <a:ext cx="50104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elated image"/>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064552" y="6161773"/>
            <a:ext cx="50104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2"/>
            <a:extLst>
              <a:ext uri="{FF2B5EF4-FFF2-40B4-BE49-F238E27FC236}">
                <a16:creationId xmlns:a16="http://schemas.microsoft.com/office/drawing/2014/main" id="{82787386-D1FC-44A7-9DD1-E0D92747CEC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94560" y="2103864"/>
            <a:ext cx="7802880" cy="2621280"/>
          </a:xfrm>
          <a:prstGeom prst="rect">
            <a:avLst/>
          </a:prstGeom>
        </p:spPr>
      </p:pic>
    </p:spTree>
    <p:extLst>
      <p:ext uri="{BB962C8B-B14F-4D97-AF65-F5344CB8AC3E}">
        <p14:creationId xmlns:p14="http://schemas.microsoft.com/office/powerpoint/2010/main" val="245837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ambria" panose="02040503050406030204" pitchFamily="18" charset="0"/>
              </a:defRPr>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BA084D7-DBBF-4C00-862E-79CB35DBAAE4}" type="slidenum">
              <a:rPr lang="en-GB" smtClean="0"/>
              <a:t>‹#›</a:t>
            </a:fld>
            <a:endParaRPr lang="en-GB" dirty="0"/>
          </a:p>
        </p:txBody>
      </p:sp>
      <p:pic>
        <p:nvPicPr>
          <p:cNvPr id="9" name="Picture 8">
            <a:hlinkClick r:id="rId2"/>
            <a:extLst>
              <a:ext uri="{FF2B5EF4-FFF2-40B4-BE49-F238E27FC236}">
                <a16:creationId xmlns:a16="http://schemas.microsoft.com/office/drawing/2014/main" id="{E228D930-40A0-4D7B-B021-8A388C82A6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140407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ubtitle 2"/>
          <p:cNvSpPr txBox="1">
            <a:spLocks/>
          </p:cNvSpPr>
          <p:nvPr userDrawn="1"/>
        </p:nvSpPr>
        <p:spPr>
          <a:xfrm>
            <a:off x="335360" y="5058112"/>
            <a:ext cx="10945216" cy="132321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Aft>
                <a:spcPts val="1100"/>
              </a:spcAft>
            </a:pPr>
            <a:r>
              <a:rPr lang="en-GB" sz="2800" b="1" dirty="0">
                <a:solidFill>
                  <a:schemeClr val="tx1"/>
                </a:solidFill>
                <a:latin typeface="Cambria" pitchFamily="18" charset="0"/>
              </a:rPr>
              <a:t>Find us at:</a:t>
            </a:r>
          </a:p>
          <a:p>
            <a:pPr algn="l"/>
            <a:r>
              <a:rPr lang="en-GB" sz="2000" b="1" dirty="0">
                <a:solidFill>
                  <a:schemeClr val="bg1"/>
                </a:solidFill>
                <a:latin typeface="Cambria" pitchFamily="18" charset="0"/>
              </a:rPr>
              <a:t>x</a:t>
            </a:r>
          </a:p>
        </p:txBody>
      </p:sp>
      <p:sp>
        <p:nvSpPr>
          <p:cNvPr id="11" name="Subtitle 2"/>
          <p:cNvSpPr txBox="1">
            <a:spLocks/>
          </p:cNvSpPr>
          <p:nvPr userDrawn="1"/>
        </p:nvSpPr>
        <p:spPr>
          <a:xfrm>
            <a:off x="143339" y="5517232"/>
            <a:ext cx="11809312" cy="12241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b="1" dirty="0">
                <a:solidFill>
                  <a:schemeClr val="tx1"/>
                </a:solidFill>
                <a:latin typeface="Cambria" pitchFamily="18" charset="0"/>
                <a:hlinkClick r:id="rId2"/>
              </a:rPr>
              <a:t>rcea.org.uk</a:t>
            </a:r>
            <a:r>
              <a:rPr lang="en-GB" sz="2000" b="1" dirty="0">
                <a:solidFill>
                  <a:schemeClr val="tx1"/>
                </a:solidFill>
                <a:latin typeface="Cambria" pitchFamily="18" charset="0"/>
              </a:rPr>
              <a:t>               </a:t>
            </a:r>
            <a:r>
              <a:rPr lang="en-GB" sz="3200" b="1" dirty="0">
                <a:solidFill>
                  <a:schemeClr val="tx1"/>
                </a:solidFill>
                <a:latin typeface="Cambria" pitchFamily="18" charset="0"/>
              </a:rPr>
              <a:t>   </a:t>
            </a:r>
            <a:r>
              <a:rPr lang="en-US" sz="2800" b="1" dirty="0">
                <a:solidFill>
                  <a:schemeClr val="accent6">
                    <a:lumMod val="75000"/>
                  </a:schemeClr>
                </a:solidFill>
                <a:latin typeface="Cambria" pitchFamily="18" charset="0"/>
              </a:rPr>
              <a:t>                            </a:t>
            </a:r>
            <a:r>
              <a:rPr lang="en-US" sz="2000" b="1" dirty="0">
                <a:solidFill>
                  <a:schemeClr val="accent6">
                    <a:lumMod val="75000"/>
                  </a:schemeClr>
                </a:solidFill>
              </a:rPr>
              <a:t>           </a:t>
            </a:r>
            <a:r>
              <a:rPr lang="en-GB" sz="2000" b="1" dirty="0">
                <a:solidFill>
                  <a:schemeClr val="tx1"/>
                </a:solidFill>
                <a:latin typeface="Cambria" pitchFamily="18" charset="0"/>
                <a:hlinkClick r:id="rId3"/>
              </a:rPr>
              <a:t>@railwaycivilengineersassociation</a:t>
            </a:r>
            <a:endParaRPr lang="en-GB" sz="2000" b="1" dirty="0">
              <a:solidFill>
                <a:schemeClr val="tx1"/>
              </a:solidFill>
              <a:latin typeface="Cambria" pitchFamily="18" charset="0"/>
            </a:endParaRPr>
          </a:p>
          <a:p>
            <a:r>
              <a:rPr lang="en-GB" sz="2000" b="1" dirty="0">
                <a:solidFill>
                  <a:schemeClr val="tx1"/>
                </a:solidFill>
                <a:latin typeface="Cambria" pitchFamily="18" charset="0"/>
                <a:hlinkClick r:id="rId4"/>
              </a:rPr>
              <a:t>@RCEAssoc</a:t>
            </a:r>
            <a:r>
              <a:rPr lang="en-GB" sz="2000" b="1" dirty="0">
                <a:solidFill>
                  <a:schemeClr val="tx1"/>
                </a:solidFill>
                <a:latin typeface="Cambria" pitchFamily="18" charset="0"/>
              </a:rPr>
              <a:t>              </a:t>
            </a:r>
            <a:r>
              <a:rPr lang="en-US" sz="2800" b="1" dirty="0">
                <a:solidFill>
                  <a:schemeClr val="accent6">
                    <a:lumMod val="75000"/>
                  </a:schemeClr>
                </a:solidFill>
                <a:latin typeface="Cambria" pitchFamily="18" charset="0"/>
              </a:rPr>
              <a:t>                                           </a:t>
            </a:r>
            <a:r>
              <a:rPr lang="en-US" sz="2400" b="1" dirty="0">
                <a:solidFill>
                  <a:schemeClr val="accent6">
                    <a:lumMod val="75000"/>
                  </a:schemeClr>
                </a:solidFill>
              </a:rPr>
              <a:t>          </a:t>
            </a:r>
            <a:r>
              <a:rPr lang="en-GB" sz="2000" b="1" dirty="0">
                <a:solidFill>
                  <a:schemeClr val="tx1"/>
                </a:solidFill>
                <a:latin typeface="Cambria" pitchFamily="18" charset="0"/>
                <a:hlinkClick r:id="rId5"/>
              </a:rPr>
              <a:t>LinkedIn Profile and Group </a:t>
            </a:r>
            <a:endParaRPr lang="en-GB" sz="2000" b="1" dirty="0">
              <a:solidFill>
                <a:schemeClr val="tx1"/>
              </a:solidFill>
              <a:latin typeface="Cambria" pitchFamily="18" charset="0"/>
            </a:endParaRPr>
          </a:p>
        </p:txBody>
      </p:sp>
      <p:sp>
        <p:nvSpPr>
          <p:cNvPr id="12" name="Subtitle 2"/>
          <p:cNvSpPr txBox="1">
            <a:spLocks/>
          </p:cNvSpPr>
          <p:nvPr userDrawn="1"/>
        </p:nvSpPr>
        <p:spPr>
          <a:xfrm>
            <a:off x="143339" y="161568"/>
            <a:ext cx="11905323" cy="146723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4000" b="1" dirty="0">
                <a:solidFill>
                  <a:schemeClr val="tx1"/>
                </a:solidFill>
                <a:latin typeface="Cambria" pitchFamily="18" charset="0"/>
              </a:rPr>
              <a:t>Railway Civil Engineers’ Association</a:t>
            </a:r>
          </a:p>
          <a:p>
            <a:endParaRPr lang="en-GB" sz="4000" b="1" dirty="0">
              <a:solidFill>
                <a:schemeClr val="tx1"/>
              </a:solidFill>
              <a:latin typeface="Cambria" pitchFamily="18" charset="0"/>
            </a:endParaRPr>
          </a:p>
        </p:txBody>
      </p:sp>
      <p:pic>
        <p:nvPicPr>
          <p:cNvPr id="13" name="Picture 12" descr="Image result for web symbol"/>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1989" y="5601023"/>
            <a:ext cx="601443" cy="529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witter 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47057" y="6165902"/>
            <a:ext cx="464367" cy="43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facebook logo"/>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064552" y="5649824"/>
            <a:ext cx="50104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elated image"/>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064552" y="6161773"/>
            <a:ext cx="50104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2"/>
            <a:extLst>
              <a:ext uri="{FF2B5EF4-FFF2-40B4-BE49-F238E27FC236}">
                <a16:creationId xmlns:a16="http://schemas.microsoft.com/office/drawing/2014/main" id="{82787386-D1FC-44A7-9DD1-E0D92747CEC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82475" y="2118360"/>
            <a:ext cx="6259283" cy="2102728"/>
          </a:xfrm>
          <a:prstGeom prst="rect">
            <a:avLst/>
          </a:prstGeom>
        </p:spPr>
      </p:pic>
      <p:pic>
        <p:nvPicPr>
          <p:cNvPr id="18" name="Content Placeholder 10">
            <a:extLst>
              <a:ext uri="{FF2B5EF4-FFF2-40B4-BE49-F238E27FC236}">
                <a16:creationId xmlns:a16="http://schemas.microsoft.com/office/drawing/2014/main" id="{BAE5F51E-D989-4131-96B1-4B69210C9CD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474099" y="1543329"/>
            <a:ext cx="3308789" cy="3308789"/>
          </a:xfrm>
          <a:prstGeom prst="rect">
            <a:avLst/>
          </a:prstGeom>
        </p:spPr>
      </p:pic>
      <p:sp>
        <p:nvSpPr>
          <p:cNvPr id="2" name="Rectangle 1">
            <a:extLst>
              <a:ext uri="{FF2B5EF4-FFF2-40B4-BE49-F238E27FC236}">
                <a16:creationId xmlns:a16="http://schemas.microsoft.com/office/drawing/2014/main" id="{E0EBEBB5-F07E-469C-AD6B-9E24A0591161}"/>
              </a:ext>
            </a:extLst>
          </p:cNvPr>
          <p:cNvSpPr/>
          <p:nvPr userDrawn="1"/>
        </p:nvSpPr>
        <p:spPr>
          <a:xfrm>
            <a:off x="7468713" y="1208578"/>
            <a:ext cx="3308789" cy="523220"/>
          </a:xfrm>
          <a:prstGeom prst="rect">
            <a:avLst/>
          </a:prstGeom>
        </p:spPr>
        <p:txBody>
          <a:bodyPr wrap="square">
            <a:spAutoFit/>
          </a:bodyPr>
          <a:lstStyle/>
          <a:p>
            <a:pPr marL="0" indent="0" algn="ctr">
              <a:buNone/>
            </a:pPr>
            <a:r>
              <a:rPr lang="en-GB" sz="2800" b="0" kern="1200" dirty="0">
                <a:solidFill>
                  <a:schemeClr val="tx1"/>
                </a:solidFill>
                <a:latin typeface="Cambria" panose="02040503050406030204" pitchFamily="18" charset="0"/>
                <a:ea typeface="+mn-ea"/>
                <a:cs typeface="+mn-cs"/>
              </a:rPr>
              <a:t>Join us:</a:t>
            </a:r>
          </a:p>
        </p:txBody>
      </p:sp>
      <p:sp>
        <p:nvSpPr>
          <p:cNvPr id="21" name="Rectangle 20">
            <a:extLst>
              <a:ext uri="{FF2B5EF4-FFF2-40B4-BE49-F238E27FC236}">
                <a16:creationId xmlns:a16="http://schemas.microsoft.com/office/drawing/2014/main" id="{BF8A0631-1890-4E31-A725-575A8DC25369}"/>
              </a:ext>
            </a:extLst>
          </p:cNvPr>
          <p:cNvSpPr/>
          <p:nvPr userDrawn="1"/>
        </p:nvSpPr>
        <p:spPr>
          <a:xfrm>
            <a:off x="7474099" y="4626063"/>
            <a:ext cx="3308789" cy="523220"/>
          </a:xfrm>
          <a:prstGeom prst="rect">
            <a:avLst/>
          </a:prstGeom>
        </p:spPr>
        <p:txBody>
          <a:bodyPr wrap="square">
            <a:spAutoFit/>
          </a:bodyPr>
          <a:lstStyle/>
          <a:p>
            <a:pPr algn="ctr"/>
            <a:r>
              <a:rPr lang="en-GB" sz="2800" b="0" kern="1200" dirty="0">
                <a:solidFill>
                  <a:schemeClr val="tx1"/>
                </a:solidFill>
                <a:latin typeface="Cambria" panose="02040503050406030204" pitchFamily="18" charset="0"/>
                <a:ea typeface="+mn-ea"/>
                <a:cs typeface="+mn-cs"/>
              </a:rPr>
              <a:t>QR Code – scan me!</a:t>
            </a:r>
          </a:p>
        </p:txBody>
      </p:sp>
    </p:spTree>
    <p:extLst>
      <p:ext uri="{BB962C8B-B14F-4D97-AF65-F5344CB8AC3E}">
        <p14:creationId xmlns:p14="http://schemas.microsoft.com/office/powerpoint/2010/main" val="2458374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648"/>
            <a:ext cx="9326827" cy="1143000"/>
          </a:xfrm>
        </p:spPr>
        <p:txBody>
          <a:bodyPr>
            <a:normAutofit/>
          </a:bodyPr>
          <a:lstStyle>
            <a:lvl1pPr algn="l">
              <a:defRPr sz="4000">
                <a:latin typeface="Cambria" panose="020405030504060302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BA084D7-DBBF-4C00-862E-79CB35DBAAE4}" type="slidenum">
              <a:rPr lang="en-GB" smtClean="0"/>
              <a:t>‹#›</a:t>
            </a:fld>
            <a:endParaRPr lang="en-GB" dirty="0"/>
          </a:p>
        </p:txBody>
      </p:sp>
      <p:pic>
        <p:nvPicPr>
          <p:cNvPr id="8" name="Picture 7">
            <a:hlinkClick r:id="rId2"/>
            <a:extLst>
              <a:ext uri="{FF2B5EF4-FFF2-40B4-BE49-F238E27FC236}">
                <a16:creationId xmlns:a16="http://schemas.microsoft.com/office/drawing/2014/main" id="{5FB908EC-8D2E-4624-9B19-8EB46C62E4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2227464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ambria" panose="02040503050406030204" pitchFamily="18" charset="0"/>
              </a:defRPr>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BA084D7-DBBF-4C00-862E-79CB35DBAAE4}" type="slidenum">
              <a:rPr lang="en-GB" smtClean="0"/>
              <a:t>‹#›</a:t>
            </a:fld>
            <a:endParaRPr lang="en-GB" dirty="0"/>
          </a:p>
        </p:txBody>
      </p:sp>
      <p:pic>
        <p:nvPicPr>
          <p:cNvPr id="8" name="Picture 7">
            <a:hlinkClick r:id="rId2"/>
            <a:extLst>
              <a:ext uri="{FF2B5EF4-FFF2-40B4-BE49-F238E27FC236}">
                <a16:creationId xmlns:a16="http://schemas.microsoft.com/office/drawing/2014/main" id="{516FEB35-7648-4400-AC2C-2B3C9569F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3936206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26827" cy="1143000"/>
          </a:xfrm>
        </p:spPr>
        <p:txBody>
          <a:bodyPr>
            <a:normAutofit/>
          </a:bodyPr>
          <a:lstStyle>
            <a:lvl1pPr algn="l">
              <a:defRPr sz="4000">
                <a:latin typeface="Cambria" panose="02040503050406030204" pitchFamily="18" charset="0"/>
              </a:defRPr>
            </a:lvl1p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BA084D7-DBBF-4C00-862E-79CB35DBAAE4}" type="slidenum">
              <a:rPr lang="en-GB" smtClean="0"/>
              <a:t>‹#›</a:t>
            </a:fld>
            <a:endParaRPr lang="en-GB" dirty="0"/>
          </a:p>
        </p:txBody>
      </p:sp>
      <p:pic>
        <p:nvPicPr>
          <p:cNvPr id="9" name="Picture 8">
            <a:hlinkClick r:id="rId2"/>
            <a:extLst>
              <a:ext uri="{FF2B5EF4-FFF2-40B4-BE49-F238E27FC236}">
                <a16:creationId xmlns:a16="http://schemas.microsoft.com/office/drawing/2014/main" id="{A6B4D3FD-EF49-4193-A4D3-97AF52F14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408465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26827" cy="1143000"/>
          </a:xfrm>
        </p:spPr>
        <p:txBody>
          <a:bodyPr>
            <a:normAutofit/>
          </a:bodyPr>
          <a:lstStyle>
            <a:lvl1pPr algn="l">
              <a:defRPr sz="4000">
                <a:latin typeface="Cambria" panose="02040503050406030204" pitchFamily="18"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BA084D7-DBBF-4C00-862E-79CB35DBAAE4}" type="slidenum">
              <a:rPr lang="en-GB" smtClean="0"/>
              <a:t>‹#›</a:t>
            </a:fld>
            <a:endParaRPr lang="en-GB" dirty="0"/>
          </a:p>
        </p:txBody>
      </p:sp>
      <p:pic>
        <p:nvPicPr>
          <p:cNvPr id="10" name="Picture 9">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2100575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26827" cy="1143000"/>
          </a:xfrm>
        </p:spPr>
        <p:txBody>
          <a:bodyPr>
            <a:normAutofit/>
          </a:bodyPr>
          <a:lstStyle>
            <a:lvl1pPr algn="l">
              <a:defRPr sz="4000">
                <a:latin typeface="Cambria" panose="02040503050406030204" pitchFamily="18" charset="0"/>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BA084D7-DBBF-4C00-862E-79CB35DBAAE4}" type="slidenum">
              <a:rPr lang="en-GB" smtClean="0"/>
              <a:t>‹#›</a:t>
            </a:fld>
            <a:endParaRPr lang="en-GB" dirty="0"/>
          </a:p>
        </p:txBody>
      </p:sp>
      <p:pic>
        <p:nvPicPr>
          <p:cNvPr id="7" name="Picture 6">
            <a:hlinkClick r:id="rId2"/>
            <a:extLst>
              <a:ext uri="{FF2B5EF4-FFF2-40B4-BE49-F238E27FC236}">
                <a16:creationId xmlns:a16="http://schemas.microsoft.com/office/drawing/2014/main" id="{F7DF4BB0-1733-43C2-AF0B-9F8953FE2E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120975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BA084D7-DBBF-4C00-862E-79CB35DBAAE4}" type="slidenum">
              <a:rPr lang="en-GB" smtClean="0"/>
              <a:t>‹#›</a:t>
            </a:fld>
            <a:endParaRPr lang="en-GB" dirty="0"/>
          </a:p>
        </p:txBody>
      </p:sp>
      <p:pic>
        <p:nvPicPr>
          <p:cNvPr id="6" name="Picture 5">
            <a:hlinkClick r:id="rId2"/>
            <a:extLst>
              <a:ext uri="{FF2B5EF4-FFF2-40B4-BE49-F238E27FC236}">
                <a16:creationId xmlns:a16="http://schemas.microsoft.com/office/drawing/2014/main" id="{85FAF9C3-772C-4BBA-9480-254F829D6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2297286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ambria" panose="02040503050406030204" pitchFamily="18" charset="0"/>
              </a:defRPr>
            </a:lvl1pPr>
          </a:lstStyle>
          <a:p>
            <a:r>
              <a:rPr lang="en-US"/>
              <a:t>Click to edit Master title style</a:t>
            </a:r>
            <a:endParaRPr lang="en-GB"/>
          </a:p>
        </p:txBody>
      </p:sp>
      <p:sp>
        <p:nvSpPr>
          <p:cNvPr id="3" name="Content Placeholder 2"/>
          <p:cNvSpPr>
            <a:spLocks noGrp="1"/>
          </p:cNvSpPr>
          <p:nvPr>
            <p:ph idx="1"/>
          </p:nvPr>
        </p:nvSpPr>
        <p:spPr>
          <a:xfrm>
            <a:off x="4766733" y="1412777"/>
            <a:ext cx="6815667"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20EE6-61CC-4C10-AB71-ED535EDC52EB}" type="datetimeFigureOut">
              <a:rPr lang="en-GB" smtClean="0"/>
              <a:t>22/04/2024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BA084D7-DBBF-4C00-862E-79CB35DBAAE4}" type="slidenum">
              <a:rPr lang="en-GB" smtClean="0"/>
              <a:t>‹#›</a:t>
            </a:fld>
            <a:endParaRPr lang="en-GB" dirty="0"/>
          </a:p>
        </p:txBody>
      </p:sp>
      <p:pic>
        <p:nvPicPr>
          <p:cNvPr id="9" name="Picture 8">
            <a:hlinkClick r:id="rId2"/>
            <a:extLst>
              <a:ext uri="{FF2B5EF4-FFF2-40B4-BE49-F238E27FC236}">
                <a16:creationId xmlns:a16="http://schemas.microsoft.com/office/drawing/2014/main" id="{05F8B157-B1C4-4693-87E2-390C66A146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464" y="594110"/>
            <a:ext cx="1664558" cy="504056"/>
          </a:xfrm>
          <a:prstGeom prst="rect">
            <a:avLst/>
          </a:prstGeom>
        </p:spPr>
      </p:pic>
    </p:spTree>
    <p:extLst>
      <p:ext uri="{BB962C8B-B14F-4D97-AF65-F5344CB8AC3E}">
        <p14:creationId xmlns:p14="http://schemas.microsoft.com/office/powerpoint/2010/main" val="986889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20EE6-61CC-4C10-AB71-ED535EDC52EB}" type="datetimeFigureOut">
              <a:rPr lang="en-GB" smtClean="0"/>
              <a:t>22/04/2024</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84D7-DBBF-4C00-862E-79CB35DBAAE4}" type="slidenum">
              <a:rPr lang="en-GB" smtClean="0"/>
              <a:t>‹#›</a:t>
            </a:fld>
            <a:endParaRPr lang="en-GB" dirty="0"/>
          </a:p>
        </p:txBody>
      </p:sp>
      <p:sp>
        <p:nvSpPr>
          <p:cNvPr id="8" name="TextBox 7">
            <a:extLst>
              <a:ext uri="{FF2B5EF4-FFF2-40B4-BE49-F238E27FC236}">
                <a16:creationId xmlns:a16="http://schemas.microsoft.com/office/drawing/2014/main" id="{3D86E6F9-BCE7-05CE-AC14-918172B3E56F}"/>
              </a:ext>
            </a:extLst>
          </p:cNvPr>
          <p:cNvSpPr txBox="1"/>
          <p:nvPr userDrawn="1">
            <p:extLst>
              <p:ext uri="{1162E1C5-73C7-4A58-AE30-91384D911F3F}">
                <p184:classification xmlns:p184="http://schemas.microsoft.com/office/powerpoint/2018/4/main" val="hdr"/>
              </p:ext>
            </p:extLst>
          </p:nvPr>
        </p:nvSpPr>
        <p:spPr>
          <a:xfrm>
            <a:off x="5865813" y="190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05626738"/>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631504" y="161568"/>
            <a:ext cx="8928992" cy="146723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4000" b="1" dirty="0">
              <a:solidFill>
                <a:schemeClr val="tx1"/>
              </a:solidFill>
              <a:latin typeface="Cambria"/>
              <a:ea typeface="Cambria"/>
            </a:endParaRPr>
          </a:p>
          <a:p>
            <a:r>
              <a:rPr lang="en-GB" sz="4000" b="1" dirty="0">
                <a:solidFill>
                  <a:schemeClr val="tx1"/>
                </a:solidFill>
                <a:latin typeface="Cambria"/>
                <a:ea typeface="Cambria"/>
              </a:rPr>
              <a:t>Annual General Meeting 2024</a:t>
            </a:r>
            <a:endParaRPr lang="en-GB" sz="4000" b="1" dirty="0">
              <a:solidFill>
                <a:schemeClr val="tx1"/>
              </a:solidFill>
              <a:latin typeface="Cambria" pitchFamily="18" charset="0"/>
              <a:ea typeface="Cambria"/>
            </a:endParaRPr>
          </a:p>
        </p:txBody>
      </p:sp>
    </p:spTree>
    <p:extLst>
      <p:ext uri="{BB962C8B-B14F-4D97-AF65-F5344CB8AC3E}">
        <p14:creationId xmlns:p14="http://schemas.microsoft.com/office/powerpoint/2010/main" val="135583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4292" y="731836"/>
            <a:ext cx="9326827" cy="1143000"/>
          </a:xfrm>
        </p:spPr>
        <p:txBody>
          <a:bodyPr anchor="ctr">
            <a:normAutofit/>
          </a:bodyPr>
          <a:lstStyle/>
          <a:p>
            <a:r>
              <a:rPr lang="en-GB" dirty="0"/>
              <a:t>Agree the minutes of the last AGM</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pPr marL="0" indent="0">
              <a:buNone/>
            </a:pPr>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367890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4292" y="731836"/>
            <a:ext cx="9326827" cy="1143000"/>
          </a:xfrm>
        </p:spPr>
        <p:txBody>
          <a:bodyPr anchor="ctr">
            <a:normAutofit/>
          </a:bodyPr>
          <a:lstStyle/>
          <a:p>
            <a:r>
              <a:rPr lang="en-GB" dirty="0"/>
              <a:t>Financial and Membership Report</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pPr marL="0" indent="0">
              <a:buNone/>
            </a:pPr>
            <a:r>
              <a:rPr lang="en-GB" sz="4000" dirty="0">
                <a:latin typeface="Calibri" panose="020F0502020204030204" pitchFamily="34" charset="0"/>
                <a:cs typeface="Calibri" panose="020F0502020204030204" pitchFamily="34" charset="0"/>
              </a:rPr>
              <a:t>Presented by:</a:t>
            </a:r>
          </a:p>
          <a:p>
            <a:pPr marL="0" indent="0">
              <a:buNone/>
            </a:pPr>
            <a:r>
              <a:rPr lang="en-GB" sz="4000" dirty="0">
                <a:latin typeface="Calibri" panose="020F0502020204030204" pitchFamily="34" charset="0"/>
                <a:cs typeface="Calibri" panose="020F0502020204030204" pitchFamily="34" charset="0"/>
              </a:rPr>
              <a:t>Jian Li Chew, Honorary Secretary (Treasurer)</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1835218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6AE1-A090-4F5A-AA1E-0AFACD83788B}"/>
              </a:ext>
            </a:extLst>
          </p:cNvPr>
          <p:cNvSpPr>
            <a:spLocks noGrp="1"/>
          </p:cNvSpPr>
          <p:nvPr>
            <p:ph type="title"/>
          </p:nvPr>
        </p:nvSpPr>
        <p:spPr/>
        <p:txBody>
          <a:bodyPr/>
          <a:lstStyle/>
          <a:p>
            <a:r>
              <a:rPr lang="en-GB" dirty="0"/>
              <a:t>2023 Performance</a:t>
            </a:r>
          </a:p>
        </p:txBody>
      </p:sp>
      <p:graphicFrame>
        <p:nvGraphicFramePr>
          <p:cNvPr id="4" name="Table 4">
            <a:extLst>
              <a:ext uri="{FF2B5EF4-FFF2-40B4-BE49-F238E27FC236}">
                <a16:creationId xmlns:a16="http://schemas.microsoft.com/office/drawing/2014/main" id="{0DADD51B-B910-435B-8087-BA2266CDC86E}"/>
              </a:ext>
            </a:extLst>
          </p:cNvPr>
          <p:cNvGraphicFramePr>
            <a:graphicFrameLocks noGrp="1"/>
          </p:cNvGraphicFramePr>
          <p:nvPr>
            <p:ph idx="1"/>
          </p:nvPr>
        </p:nvGraphicFramePr>
        <p:xfrm>
          <a:off x="609600" y="1403648"/>
          <a:ext cx="6638528" cy="2286000"/>
        </p:xfrm>
        <a:graphic>
          <a:graphicData uri="http://schemas.openxmlformats.org/drawingml/2006/table">
            <a:tbl>
              <a:tblPr firstRow="1" bandRow="1">
                <a:tableStyleId>{93296810-A885-4BE3-A3E7-6D5BEEA58F35}</a:tableStyleId>
              </a:tblPr>
              <a:tblGrid>
                <a:gridCol w="3643963">
                  <a:extLst>
                    <a:ext uri="{9D8B030D-6E8A-4147-A177-3AD203B41FA5}">
                      <a16:colId xmlns:a16="http://schemas.microsoft.com/office/drawing/2014/main" val="636911781"/>
                    </a:ext>
                  </a:extLst>
                </a:gridCol>
                <a:gridCol w="1554404">
                  <a:extLst>
                    <a:ext uri="{9D8B030D-6E8A-4147-A177-3AD203B41FA5}">
                      <a16:colId xmlns:a16="http://schemas.microsoft.com/office/drawing/2014/main" val="2771575414"/>
                    </a:ext>
                  </a:extLst>
                </a:gridCol>
                <a:gridCol w="1440161">
                  <a:extLst>
                    <a:ext uri="{9D8B030D-6E8A-4147-A177-3AD203B41FA5}">
                      <a16:colId xmlns:a16="http://schemas.microsoft.com/office/drawing/2014/main" val="1063427024"/>
                    </a:ext>
                  </a:extLst>
                </a:gridCol>
              </a:tblGrid>
              <a:tr h="370840">
                <a:tc>
                  <a:txBody>
                    <a:bodyPr/>
                    <a:lstStyle/>
                    <a:p>
                      <a:endParaRPr lang="en-GB" sz="2400" dirty="0"/>
                    </a:p>
                  </a:txBody>
                  <a:tcPr/>
                </a:tc>
                <a:tc>
                  <a:txBody>
                    <a:bodyPr/>
                    <a:lstStyle/>
                    <a:p>
                      <a:pPr algn="ctr"/>
                      <a:r>
                        <a:rPr lang="en-GB" sz="2400" dirty="0"/>
                        <a:t>Forecast</a:t>
                      </a:r>
                    </a:p>
                  </a:txBody>
                  <a:tcPr/>
                </a:tc>
                <a:tc>
                  <a:txBody>
                    <a:bodyPr/>
                    <a:lstStyle/>
                    <a:p>
                      <a:pPr algn="ctr"/>
                      <a:r>
                        <a:rPr lang="en-GB" sz="2400" dirty="0"/>
                        <a:t>Actual</a:t>
                      </a:r>
                    </a:p>
                  </a:txBody>
                  <a:tcPr/>
                </a:tc>
                <a:extLst>
                  <a:ext uri="{0D108BD9-81ED-4DB2-BD59-A6C34878D82A}">
                    <a16:rowId xmlns:a16="http://schemas.microsoft.com/office/drawing/2014/main" val="2322889887"/>
                  </a:ext>
                </a:extLst>
              </a:tr>
              <a:tr h="370840">
                <a:tc>
                  <a:txBody>
                    <a:bodyPr/>
                    <a:lstStyle/>
                    <a:p>
                      <a:r>
                        <a:rPr lang="en-GB" sz="2400" dirty="0"/>
                        <a:t>Income</a:t>
                      </a:r>
                    </a:p>
                  </a:txBody>
                  <a:tcPr/>
                </a:tc>
                <a:tc>
                  <a:txBody>
                    <a:bodyPr/>
                    <a:lstStyle/>
                    <a:p>
                      <a:pPr algn="r"/>
                      <a:r>
                        <a:rPr lang="en-GB" sz="2400" dirty="0"/>
                        <a:t>£5,940</a:t>
                      </a:r>
                    </a:p>
                  </a:txBody>
                  <a:tcPr/>
                </a:tc>
                <a:tc>
                  <a:txBody>
                    <a:bodyPr/>
                    <a:lstStyle/>
                    <a:p>
                      <a:pPr algn="r"/>
                      <a:r>
                        <a:rPr lang="en-GB" sz="2400" dirty="0"/>
                        <a:t>£6,776</a:t>
                      </a:r>
                    </a:p>
                  </a:txBody>
                  <a:tcPr/>
                </a:tc>
                <a:extLst>
                  <a:ext uri="{0D108BD9-81ED-4DB2-BD59-A6C34878D82A}">
                    <a16:rowId xmlns:a16="http://schemas.microsoft.com/office/drawing/2014/main" val="3407738501"/>
                  </a:ext>
                </a:extLst>
              </a:tr>
              <a:tr h="370840">
                <a:tc>
                  <a:txBody>
                    <a:bodyPr/>
                    <a:lstStyle/>
                    <a:p>
                      <a:r>
                        <a:rPr lang="en-GB" sz="2400" dirty="0"/>
                        <a:t>Expenditure</a:t>
                      </a:r>
                    </a:p>
                  </a:txBody>
                  <a:tcPr/>
                </a:tc>
                <a:tc>
                  <a:txBody>
                    <a:bodyPr/>
                    <a:lstStyle/>
                    <a:p>
                      <a:pPr algn="r"/>
                      <a:r>
                        <a:rPr lang="en-GB" sz="2400" dirty="0"/>
                        <a:t>£10,636</a:t>
                      </a:r>
                    </a:p>
                  </a:txBody>
                  <a:tcPr/>
                </a:tc>
                <a:tc>
                  <a:txBody>
                    <a:bodyPr/>
                    <a:lstStyle/>
                    <a:p>
                      <a:pPr algn="r"/>
                      <a:r>
                        <a:rPr lang="en-GB" sz="2400" dirty="0"/>
                        <a:t>£9,529</a:t>
                      </a:r>
                    </a:p>
                  </a:txBody>
                  <a:tcPr/>
                </a:tc>
                <a:extLst>
                  <a:ext uri="{0D108BD9-81ED-4DB2-BD59-A6C34878D82A}">
                    <a16:rowId xmlns:a16="http://schemas.microsoft.com/office/drawing/2014/main" val="2280629437"/>
                  </a:ext>
                </a:extLst>
              </a:tr>
              <a:tr h="370840">
                <a:tc>
                  <a:txBody>
                    <a:bodyPr/>
                    <a:lstStyle/>
                    <a:p>
                      <a:r>
                        <a:rPr lang="en-GB" sz="2400" dirty="0"/>
                        <a:t>Surplus/(deficit)</a:t>
                      </a:r>
                    </a:p>
                  </a:txBody>
                  <a:tcPr/>
                </a:tc>
                <a:tc>
                  <a:txBody>
                    <a:bodyPr/>
                    <a:lstStyle/>
                    <a:p>
                      <a:pPr algn="r"/>
                      <a:r>
                        <a:rPr lang="en-GB" sz="2400" dirty="0"/>
                        <a:t>(£4,695)</a:t>
                      </a:r>
                    </a:p>
                  </a:txBody>
                  <a:tcPr/>
                </a:tc>
                <a:tc>
                  <a:txBody>
                    <a:bodyPr/>
                    <a:lstStyle/>
                    <a:p>
                      <a:pPr algn="r"/>
                      <a:r>
                        <a:rPr lang="en-GB" sz="2400" dirty="0"/>
                        <a:t>(£2,752)</a:t>
                      </a:r>
                    </a:p>
                  </a:txBody>
                  <a:tcPr/>
                </a:tc>
                <a:extLst>
                  <a:ext uri="{0D108BD9-81ED-4DB2-BD59-A6C34878D82A}">
                    <a16:rowId xmlns:a16="http://schemas.microsoft.com/office/drawing/2014/main" val="3409566737"/>
                  </a:ext>
                </a:extLst>
              </a:tr>
              <a:tr h="370840">
                <a:tc>
                  <a:txBody>
                    <a:bodyPr/>
                    <a:lstStyle/>
                    <a:p>
                      <a:r>
                        <a:rPr lang="en-GB" sz="2400" dirty="0"/>
                        <a:t>Balance on 31 Dec 2023</a:t>
                      </a:r>
                    </a:p>
                  </a:txBody>
                  <a:tcPr/>
                </a:tc>
                <a:tc>
                  <a:txBody>
                    <a:bodyPr/>
                    <a:lstStyle/>
                    <a:p>
                      <a:pPr algn="r"/>
                      <a:r>
                        <a:rPr lang="en-GB" sz="2400" dirty="0"/>
                        <a:t>£26,246</a:t>
                      </a:r>
                    </a:p>
                  </a:txBody>
                  <a:tcPr/>
                </a:tc>
                <a:tc>
                  <a:txBody>
                    <a:bodyPr/>
                    <a:lstStyle/>
                    <a:p>
                      <a:pPr algn="r"/>
                      <a:r>
                        <a:rPr lang="en-GB" sz="2400" dirty="0"/>
                        <a:t>£27,280</a:t>
                      </a:r>
                    </a:p>
                  </a:txBody>
                  <a:tcPr/>
                </a:tc>
                <a:extLst>
                  <a:ext uri="{0D108BD9-81ED-4DB2-BD59-A6C34878D82A}">
                    <a16:rowId xmlns:a16="http://schemas.microsoft.com/office/drawing/2014/main" val="2739836676"/>
                  </a:ext>
                </a:extLst>
              </a:tr>
            </a:tbl>
          </a:graphicData>
        </a:graphic>
      </p:graphicFrame>
      <p:sp>
        <p:nvSpPr>
          <p:cNvPr id="5" name="TextBox 4">
            <a:extLst>
              <a:ext uri="{FF2B5EF4-FFF2-40B4-BE49-F238E27FC236}">
                <a16:creationId xmlns:a16="http://schemas.microsoft.com/office/drawing/2014/main" id="{99433C4A-0A82-4BF1-8465-019B0139361A}"/>
              </a:ext>
            </a:extLst>
          </p:cNvPr>
          <p:cNvSpPr txBox="1"/>
          <p:nvPr/>
        </p:nvSpPr>
        <p:spPr>
          <a:xfrm>
            <a:off x="407368" y="3861048"/>
            <a:ext cx="113772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Factors behind difference in forecast budget and actual finances: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Subscription income £166 higher than forecast due to increase in membership.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Increase in the ICE bank account’s interest rate, producing £932 in interest income compared to the forecast of £262.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Expenditure on committee and events £944 lower than forecast.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Expenditure on admin charges £131 lower than forecast.</a:t>
            </a:r>
          </a:p>
        </p:txBody>
      </p:sp>
    </p:spTree>
    <p:extLst>
      <p:ext uri="{BB962C8B-B14F-4D97-AF65-F5344CB8AC3E}">
        <p14:creationId xmlns:p14="http://schemas.microsoft.com/office/powerpoint/2010/main" val="658939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3747-0A99-4A76-80B7-71F94EC7ACA6}"/>
              </a:ext>
            </a:extLst>
          </p:cNvPr>
          <p:cNvSpPr>
            <a:spLocks noGrp="1"/>
          </p:cNvSpPr>
          <p:nvPr>
            <p:ph type="title"/>
          </p:nvPr>
        </p:nvSpPr>
        <p:spPr/>
        <p:txBody>
          <a:bodyPr>
            <a:normAutofit/>
          </a:bodyPr>
          <a:lstStyle/>
          <a:p>
            <a:r>
              <a:rPr lang="en-GB" dirty="0"/>
              <a:t>2024 Forecast</a:t>
            </a:r>
          </a:p>
        </p:txBody>
      </p:sp>
      <p:sp>
        <p:nvSpPr>
          <p:cNvPr id="3" name="Content Placeholder 2">
            <a:extLst>
              <a:ext uri="{FF2B5EF4-FFF2-40B4-BE49-F238E27FC236}">
                <a16:creationId xmlns:a16="http://schemas.microsoft.com/office/drawing/2014/main" id="{D673D9DD-56E8-4F3C-9A3E-B9A882A44B6A}"/>
              </a:ext>
            </a:extLst>
          </p:cNvPr>
          <p:cNvSpPr>
            <a:spLocks noGrp="1"/>
          </p:cNvSpPr>
          <p:nvPr>
            <p:ph idx="1"/>
          </p:nvPr>
        </p:nvSpPr>
        <p:spPr>
          <a:xfrm>
            <a:off x="609600" y="1304256"/>
            <a:ext cx="10972800" cy="5553744"/>
          </a:xfrm>
        </p:spPr>
        <p:txBody>
          <a:bodyPr>
            <a:normAutofit fontScale="85000" lnSpcReduction="10000"/>
          </a:bodyPr>
          <a:lstStyle/>
          <a:p>
            <a:r>
              <a:rPr lang="en-GB" sz="3100" dirty="0"/>
              <a:t>Income: 			£  7,159	(Membership fees and interest)</a:t>
            </a:r>
          </a:p>
          <a:p>
            <a:r>
              <a:rPr lang="en-GB" sz="3100" dirty="0"/>
              <a:t>Expenditure: 		£10,547	(High estimate of events expenses)</a:t>
            </a:r>
          </a:p>
          <a:p>
            <a:r>
              <a:rPr lang="en-GB" sz="3100" dirty="0"/>
              <a:t>Deficit:		         (£  3,389)</a:t>
            </a:r>
          </a:p>
          <a:p>
            <a:r>
              <a:rPr lang="en-GB" sz="3100" dirty="0"/>
              <a:t>End-of-year Balance: 	£23,892</a:t>
            </a:r>
          </a:p>
          <a:p>
            <a:pPr marL="0" indent="0">
              <a:buNone/>
            </a:pPr>
            <a:endParaRPr lang="en-GB" sz="2400" dirty="0"/>
          </a:p>
          <a:p>
            <a:pPr marL="0" indent="0">
              <a:buNone/>
            </a:pPr>
            <a:r>
              <a:rPr lang="en-GB" sz="3100" dirty="0"/>
              <a:t>Forecast allows for: </a:t>
            </a:r>
          </a:p>
          <a:p>
            <a:r>
              <a:rPr lang="en-GB" sz="3100" dirty="0"/>
              <a:t>April 2024 Annual Seminar and AGM</a:t>
            </a:r>
          </a:p>
          <a:p>
            <a:r>
              <a:rPr lang="en-GB" sz="3100" dirty="0"/>
              <a:t>Jan, Jun, Oct and Nov 2024 vents outside London, accounting for venue hire, refreshments and committee members’ travel and accommodation costs</a:t>
            </a:r>
          </a:p>
          <a:p>
            <a:r>
              <a:rPr lang="en-GB" sz="3100" dirty="0"/>
              <a:t>Feb, May and Sep 2024 events in ICE London</a:t>
            </a:r>
          </a:p>
          <a:p>
            <a:r>
              <a:rPr lang="en-GB" sz="3100" dirty="0"/>
              <a:t>Dec 2024 Christmas Social</a:t>
            </a:r>
          </a:p>
          <a:p>
            <a:r>
              <a:rPr lang="en-GB" sz="3100" dirty="0"/>
              <a:t>Online management committee meetings</a:t>
            </a:r>
          </a:p>
        </p:txBody>
      </p:sp>
    </p:spTree>
    <p:extLst>
      <p:ext uri="{BB962C8B-B14F-4D97-AF65-F5344CB8AC3E}">
        <p14:creationId xmlns:p14="http://schemas.microsoft.com/office/powerpoint/2010/main" val="186293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0F7B-569B-55C9-DD5D-82BBE88755CF}"/>
              </a:ext>
            </a:extLst>
          </p:cNvPr>
          <p:cNvSpPr>
            <a:spLocks noGrp="1"/>
          </p:cNvSpPr>
          <p:nvPr>
            <p:ph type="title"/>
          </p:nvPr>
        </p:nvSpPr>
        <p:spPr/>
        <p:txBody>
          <a:bodyPr>
            <a:normAutofit/>
          </a:bodyPr>
          <a:lstStyle/>
          <a:p>
            <a:r>
              <a:rPr lang="en-GB" dirty="0"/>
              <a:t>Long-term financial sustainability</a:t>
            </a:r>
          </a:p>
        </p:txBody>
      </p:sp>
      <p:sp>
        <p:nvSpPr>
          <p:cNvPr id="3" name="Content Placeholder 2">
            <a:extLst>
              <a:ext uri="{FF2B5EF4-FFF2-40B4-BE49-F238E27FC236}">
                <a16:creationId xmlns:a16="http://schemas.microsoft.com/office/drawing/2014/main" id="{602513E8-E79B-3456-94FA-9A1DE1C12A0C}"/>
              </a:ext>
            </a:extLst>
          </p:cNvPr>
          <p:cNvSpPr>
            <a:spLocks noGrp="1"/>
          </p:cNvSpPr>
          <p:nvPr>
            <p:ph idx="1"/>
          </p:nvPr>
        </p:nvSpPr>
        <p:spPr/>
        <p:txBody>
          <a:bodyPr>
            <a:normAutofit/>
          </a:bodyPr>
          <a:lstStyle/>
          <a:p>
            <a:r>
              <a:rPr lang="en-GB" sz="2800" dirty="0"/>
              <a:t>Current membership fees are ~35% of historic levels, and were lowered in 2021 to account for COVID impact.</a:t>
            </a:r>
          </a:p>
          <a:p>
            <a:r>
              <a:rPr lang="en-GB" sz="2800" dirty="0"/>
              <a:t>Current reserves very sustainable, but fees likely to need to rise in the near future due to return of in-person events and events held outside of London.</a:t>
            </a:r>
          </a:p>
          <a:p>
            <a:r>
              <a:rPr lang="en-GB" sz="2800" dirty="0"/>
              <a:t>RCEA Committee to keep track of income and expenditure. Propose that £20,000 is the level below which a warning is sounded.</a:t>
            </a:r>
          </a:p>
        </p:txBody>
      </p:sp>
    </p:spTree>
    <p:extLst>
      <p:ext uri="{BB962C8B-B14F-4D97-AF65-F5344CB8AC3E}">
        <p14:creationId xmlns:p14="http://schemas.microsoft.com/office/powerpoint/2010/main" val="3646761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0F7B-569B-55C9-DD5D-82BBE88755CF}"/>
              </a:ext>
            </a:extLst>
          </p:cNvPr>
          <p:cNvSpPr>
            <a:spLocks noGrp="1"/>
          </p:cNvSpPr>
          <p:nvPr>
            <p:ph type="title"/>
          </p:nvPr>
        </p:nvSpPr>
        <p:spPr/>
        <p:txBody>
          <a:bodyPr>
            <a:normAutofit fontScale="90000"/>
          </a:bodyPr>
          <a:lstStyle/>
          <a:p>
            <a:r>
              <a:rPr lang="en-GB" dirty="0"/>
              <a:t>Sensitivity analysis of membership fee income</a:t>
            </a:r>
          </a:p>
        </p:txBody>
      </p:sp>
      <p:graphicFrame>
        <p:nvGraphicFramePr>
          <p:cNvPr id="6" name="Table 6">
            <a:extLst>
              <a:ext uri="{FF2B5EF4-FFF2-40B4-BE49-F238E27FC236}">
                <a16:creationId xmlns:a16="http://schemas.microsoft.com/office/drawing/2014/main" id="{E86A850D-410D-7F61-613C-3B536301A695}"/>
              </a:ext>
            </a:extLst>
          </p:cNvPr>
          <p:cNvGraphicFramePr>
            <a:graphicFrameLocks noGrp="1"/>
          </p:cNvGraphicFramePr>
          <p:nvPr/>
        </p:nvGraphicFramePr>
        <p:xfrm>
          <a:off x="940532" y="1403648"/>
          <a:ext cx="10310936" cy="3698765"/>
        </p:xfrm>
        <a:graphic>
          <a:graphicData uri="http://schemas.openxmlformats.org/drawingml/2006/table">
            <a:tbl>
              <a:tblPr firstRow="1" bandRow="1">
                <a:tableStyleId>{93296810-A885-4BE3-A3E7-6D5BEEA58F35}</a:tableStyleId>
              </a:tblPr>
              <a:tblGrid>
                <a:gridCol w="1023821">
                  <a:extLst>
                    <a:ext uri="{9D8B030D-6E8A-4147-A177-3AD203B41FA5}">
                      <a16:colId xmlns:a16="http://schemas.microsoft.com/office/drawing/2014/main" val="1886354758"/>
                    </a:ext>
                  </a:extLst>
                </a:gridCol>
                <a:gridCol w="577145">
                  <a:extLst>
                    <a:ext uri="{9D8B030D-6E8A-4147-A177-3AD203B41FA5}">
                      <a16:colId xmlns:a16="http://schemas.microsoft.com/office/drawing/2014/main" val="1943151797"/>
                    </a:ext>
                  </a:extLst>
                </a:gridCol>
                <a:gridCol w="721431">
                  <a:extLst>
                    <a:ext uri="{9D8B030D-6E8A-4147-A177-3AD203B41FA5}">
                      <a16:colId xmlns:a16="http://schemas.microsoft.com/office/drawing/2014/main" val="3329511467"/>
                    </a:ext>
                  </a:extLst>
                </a:gridCol>
                <a:gridCol w="1010003">
                  <a:extLst>
                    <a:ext uri="{9D8B030D-6E8A-4147-A177-3AD203B41FA5}">
                      <a16:colId xmlns:a16="http://schemas.microsoft.com/office/drawing/2014/main" val="1843319224"/>
                    </a:ext>
                  </a:extLst>
                </a:gridCol>
                <a:gridCol w="713840">
                  <a:extLst>
                    <a:ext uri="{9D8B030D-6E8A-4147-A177-3AD203B41FA5}">
                      <a16:colId xmlns:a16="http://schemas.microsoft.com/office/drawing/2014/main" val="757299960"/>
                    </a:ext>
                  </a:extLst>
                </a:gridCol>
                <a:gridCol w="1080120">
                  <a:extLst>
                    <a:ext uri="{9D8B030D-6E8A-4147-A177-3AD203B41FA5}">
                      <a16:colId xmlns:a16="http://schemas.microsoft.com/office/drawing/2014/main" val="2179690990"/>
                    </a:ext>
                  </a:extLst>
                </a:gridCol>
                <a:gridCol w="720080">
                  <a:extLst>
                    <a:ext uri="{9D8B030D-6E8A-4147-A177-3AD203B41FA5}">
                      <a16:colId xmlns:a16="http://schemas.microsoft.com/office/drawing/2014/main" val="116461100"/>
                    </a:ext>
                  </a:extLst>
                </a:gridCol>
                <a:gridCol w="1008112">
                  <a:extLst>
                    <a:ext uri="{9D8B030D-6E8A-4147-A177-3AD203B41FA5}">
                      <a16:colId xmlns:a16="http://schemas.microsoft.com/office/drawing/2014/main" val="994292805"/>
                    </a:ext>
                  </a:extLst>
                </a:gridCol>
                <a:gridCol w="720080">
                  <a:extLst>
                    <a:ext uri="{9D8B030D-6E8A-4147-A177-3AD203B41FA5}">
                      <a16:colId xmlns:a16="http://schemas.microsoft.com/office/drawing/2014/main" val="3564874627"/>
                    </a:ext>
                  </a:extLst>
                </a:gridCol>
                <a:gridCol w="1008112">
                  <a:extLst>
                    <a:ext uri="{9D8B030D-6E8A-4147-A177-3AD203B41FA5}">
                      <a16:colId xmlns:a16="http://schemas.microsoft.com/office/drawing/2014/main" val="1949293769"/>
                    </a:ext>
                  </a:extLst>
                </a:gridCol>
                <a:gridCol w="792088">
                  <a:extLst>
                    <a:ext uri="{9D8B030D-6E8A-4147-A177-3AD203B41FA5}">
                      <a16:colId xmlns:a16="http://schemas.microsoft.com/office/drawing/2014/main" val="49555237"/>
                    </a:ext>
                  </a:extLst>
                </a:gridCol>
                <a:gridCol w="936104">
                  <a:extLst>
                    <a:ext uri="{9D8B030D-6E8A-4147-A177-3AD203B41FA5}">
                      <a16:colId xmlns:a16="http://schemas.microsoft.com/office/drawing/2014/main" val="1830389359"/>
                    </a:ext>
                  </a:extLst>
                </a:gridCol>
              </a:tblGrid>
              <a:tr h="333037">
                <a:tc rowSpan="2">
                  <a:txBody>
                    <a:bodyPr/>
                    <a:lstStyle/>
                    <a:p>
                      <a:pPr algn="ctr"/>
                      <a:r>
                        <a:rPr lang="en-GB" sz="1600" dirty="0"/>
                        <a:t>Member type</a:t>
                      </a:r>
                    </a:p>
                  </a:txBody>
                  <a:tcPr anchor="ctr"/>
                </a:tc>
                <a:tc rowSpan="2">
                  <a:txBody>
                    <a:bodyPr/>
                    <a:lstStyle/>
                    <a:p>
                      <a:pPr algn="ctr"/>
                      <a:r>
                        <a:rPr lang="en-GB" sz="1600" dirty="0"/>
                        <a:t>No.(*)</a:t>
                      </a:r>
                    </a:p>
                  </a:txBody>
                  <a:tcPr anchor="ctr"/>
                </a:tc>
                <a:tc gridSpan="2">
                  <a:txBody>
                    <a:bodyPr/>
                    <a:lstStyle/>
                    <a:p>
                      <a:pPr algn="ctr"/>
                      <a:r>
                        <a:rPr lang="en-GB" sz="1600" dirty="0"/>
                        <a:t>35% level</a:t>
                      </a:r>
                    </a:p>
                  </a:txBody>
                  <a:tcPr anchor="ctr">
                    <a:lnR w="12700" cap="flat" cmpd="sng" algn="ctr">
                      <a:solidFill>
                        <a:schemeClr val="tx1"/>
                      </a:solidFill>
                      <a:prstDash val="solid"/>
                      <a:round/>
                      <a:headEnd type="none" w="med" len="med"/>
                      <a:tailEnd type="none" w="med" len="med"/>
                    </a:lnR>
                  </a:tcPr>
                </a:tc>
                <a:tc hMerge="1">
                  <a:txBody>
                    <a:bodyPr/>
                    <a:lstStyle/>
                    <a:p>
                      <a:endParaRPr lang="en-GB" sz="1400" dirty="0"/>
                    </a:p>
                  </a:txBody>
                  <a:tcPr/>
                </a:tc>
                <a:tc gridSpan="2">
                  <a:txBody>
                    <a:bodyPr/>
                    <a:lstStyle/>
                    <a:p>
                      <a:pPr algn="ctr"/>
                      <a:r>
                        <a:rPr lang="en-GB" sz="1600" dirty="0"/>
                        <a:t>45%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GB" sz="1400" dirty="0"/>
                    </a:p>
                  </a:txBody>
                  <a:tcPr/>
                </a:tc>
                <a:tc gridSpan="2">
                  <a:txBody>
                    <a:bodyPr/>
                    <a:lstStyle/>
                    <a:p>
                      <a:pPr algn="ctr"/>
                      <a:r>
                        <a:rPr lang="en-GB" sz="1600" dirty="0"/>
                        <a:t>50% level</a:t>
                      </a:r>
                    </a:p>
                  </a:txBody>
                  <a:tcPr anchor="ctr">
                    <a:lnL w="12700" cap="flat" cmpd="sng" algn="ctr">
                      <a:solidFill>
                        <a:schemeClr val="tx1"/>
                      </a:solidFill>
                      <a:prstDash val="solid"/>
                      <a:round/>
                      <a:headEnd type="none" w="med" len="med"/>
                      <a:tailEnd type="none" w="med" len="med"/>
                    </a:lnL>
                  </a:tcPr>
                </a:tc>
                <a:tc hMerge="1">
                  <a:txBody>
                    <a:bodyPr/>
                    <a:lstStyle/>
                    <a:p>
                      <a:endParaRPr lang="en-GB" sz="1400" dirty="0"/>
                    </a:p>
                  </a:txBody>
                  <a:tcPr/>
                </a:tc>
                <a:tc gridSpan="2">
                  <a:txBody>
                    <a:bodyPr/>
                    <a:lstStyle/>
                    <a:p>
                      <a:pPr algn="ctr"/>
                      <a:r>
                        <a:rPr lang="en-GB" sz="1600" dirty="0"/>
                        <a:t>65% level</a:t>
                      </a:r>
                    </a:p>
                  </a:txBody>
                  <a:tcPr anchor="ctr"/>
                </a:tc>
                <a:tc hMerge="1">
                  <a:txBody>
                    <a:bodyPr/>
                    <a:lstStyle/>
                    <a:p>
                      <a:endParaRPr lang="en-GB" sz="1400" dirty="0"/>
                    </a:p>
                  </a:txBody>
                  <a:tcPr/>
                </a:tc>
                <a:tc gridSpan="2">
                  <a:txBody>
                    <a:bodyPr/>
                    <a:lstStyle/>
                    <a:p>
                      <a:pPr algn="ctr"/>
                      <a:r>
                        <a:rPr lang="en-GB" sz="1600" dirty="0"/>
                        <a:t>100% level</a:t>
                      </a:r>
                    </a:p>
                  </a:txBody>
                  <a:tcPr anchor="ctr"/>
                </a:tc>
                <a:tc hMerge="1">
                  <a:txBody>
                    <a:bodyPr/>
                    <a:lstStyle/>
                    <a:p>
                      <a:endParaRPr lang="en-GB" sz="1400" dirty="0"/>
                    </a:p>
                  </a:txBody>
                  <a:tcPr/>
                </a:tc>
                <a:extLst>
                  <a:ext uri="{0D108BD9-81ED-4DB2-BD59-A6C34878D82A}">
                    <a16:rowId xmlns:a16="http://schemas.microsoft.com/office/drawing/2014/main" val="3090162192"/>
                  </a:ext>
                </a:extLst>
              </a:tr>
              <a:tr h="441049">
                <a:tc vMerge="1">
                  <a:txBody>
                    <a:bodyPr/>
                    <a:lstStyle/>
                    <a:p>
                      <a:endParaRPr lang="en-GB" sz="1400" dirty="0"/>
                    </a:p>
                  </a:txBody>
                  <a:tcPr/>
                </a:tc>
                <a:tc vMerge="1">
                  <a:txBody>
                    <a:bodyPr/>
                    <a:lstStyle/>
                    <a:p>
                      <a:endParaRPr lang="en-GB" sz="1400" dirty="0"/>
                    </a:p>
                  </a:txBody>
                  <a:tcPr/>
                </a:tc>
                <a:tc>
                  <a:txBody>
                    <a:bodyPr/>
                    <a:lstStyle/>
                    <a:p>
                      <a:pPr algn="ctr"/>
                      <a:r>
                        <a:rPr lang="en-GB" sz="1600" dirty="0"/>
                        <a:t>Fee</a:t>
                      </a:r>
                    </a:p>
                  </a:txBody>
                  <a:tcPr anchor="ctr"/>
                </a:tc>
                <a:tc>
                  <a:txBody>
                    <a:bodyPr/>
                    <a:lstStyle/>
                    <a:p>
                      <a:pPr algn="ctr"/>
                      <a:r>
                        <a:rPr lang="en-GB" sz="1600" dirty="0"/>
                        <a:t>Sub-total</a:t>
                      </a:r>
                    </a:p>
                  </a:txBody>
                  <a:tcPr anchor="ctr">
                    <a:lnR w="12700" cap="flat" cmpd="sng" algn="ctr">
                      <a:solidFill>
                        <a:schemeClr val="tx1"/>
                      </a:solidFill>
                      <a:prstDash val="solid"/>
                      <a:round/>
                      <a:headEnd type="none" w="med" len="med"/>
                      <a:tailEnd type="none" w="med" len="med"/>
                    </a:lnR>
                  </a:tcPr>
                </a:tc>
                <a:tc>
                  <a:txBody>
                    <a:bodyPr/>
                    <a:lstStyle/>
                    <a:p>
                      <a:pPr algn="ctr"/>
                      <a:r>
                        <a:rPr lang="en-GB" sz="1600" dirty="0"/>
                        <a:t>Fee</a:t>
                      </a:r>
                    </a:p>
                  </a:txBody>
                  <a:tcPr anchor="ctr">
                    <a:lnL w="12700" cap="flat" cmpd="sng" algn="ctr">
                      <a:solidFill>
                        <a:schemeClr val="tx1"/>
                      </a:solidFill>
                      <a:prstDash val="solid"/>
                      <a:round/>
                      <a:headEnd type="none" w="med" len="med"/>
                      <a:tailEnd type="none" w="med" len="med"/>
                    </a:lnL>
                  </a:tcPr>
                </a:tc>
                <a:tc>
                  <a:txBody>
                    <a:bodyPr/>
                    <a:lstStyle/>
                    <a:p>
                      <a:pPr algn="ctr"/>
                      <a:r>
                        <a:rPr lang="en-GB" sz="1600" dirty="0"/>
                        <a:t>Sub-total</a:t>
                      </a:r>
                    </a:p>
                  </a:txBody>
                  <a:tcPr anchor="ctr">
                    <a:lnR w="12700" cap="flat" cmpd="sng" algn="ctr">
                      <a:solidFill>
                        <a:schemeClr val="tx1"/>
                      </a:solidFill>
                      <a:prstDash val="solid"/>
                      <a:round/>
                      <a:headEnd type="none" w="med" len="med"/>
                      <a:tailEnd type="none" w="med" len="med"/>
                    </a:lnR>
                  </a:tcPr>
                </a:tc>
                <a:tc>
                  <a:txBody>
                    <a:bodyPr/>
                    <a:lstStyle/>
                    <a:p>
                      <a:pPr algn="ctr"/>
                      <a:r>
                        <a:rPr lang="en-GB" sz="1600" dirty="0"/>
                        <a:t>Fee</a:t>
                      </a:r>
                    </a:p>
                  </a:txBody>
                  <a:tcPr anchor="ctr">
                    <a:lnL w="12700" cap="flat" cmpd="sng" algn="ctr">
                      <a:solidFill>
                        <a:schemeClr val="tx1"/>
                      </a:solidFill>
                      <a:prstDash val="solid"/>
                      <a:round/>
                      <a:headEnd type="none" w="med" len="med"/>
                      <a:tailEnd type="none" w="med" len="med"/>
                    </a:lnL>
                  </a:tcPr>
                </a:tc>
                <a:tc>
                  <a:txBody>
                    <a:bodyPr/>
                    <a:lstStyle/>
                    <a:p>
                      <a:pPr algn="ctr"/>
                      <a:r>
                        <a:rPr lang="en-GB" sz="1600" dirty="0"/>
                        <a:t>Sub-total</a:t>
                      </a:r>
                    </a:p>
                  </a:txBody>
                  <a:tcPr anchor="ctr"/>
                </a:tc>
                <a:tc>
                  <a:txBody>
                    <a:bodyPr/>
                    <a:lstStyle/>
                    <a:p>
                      <a:pPr algn="ctr"/>
                      <a:r>
                        <a:rPr lang="en-GB" sz="1600" dirty="0"/>
                        <a:t>Fee</a:t>
                      </a:r>
                    </a:p>
                  </a:txBody>
                  <a:tcPr anchor="ctr"/>
                </a:tc>
                <a:tc>
                  <a:txBody>
                    <a:bodyPr/>
                    <a:lstStyle/>
                    <a:p>
                      <a:pPr algn="ctr"/>
                      <a:r>
                        <a:rPr lang="en-GB" sz="1600" dirty="0"/>
                        <a:t>Sub-total</a:t>
                      </a:r>
                    </a:p>
                  </a:txBody>
                  <a:tcPr anchor="ctr"/>
                </a:tc>
                <a:tc>
                  <a:txBody>
                    <a:bodyPr/>
                    <a:lstStyle/>
                    <a:p>
                      <a:pPr algn="ctr"/>
                      <a:r>
                        <a:rPr lang="en-GB" sz="1600" dirty="0"/>
                        <a:t>Fee</a:t>
                      </a:r>
                    </a:p>
                  </a:txBody>
                  <a:tcPr anchor="ctr"/>
                </a:tc>
                <a:tc>
                  <a:txBody>
                    <a:bodyPr/>
                    <a:lstStyle/>
                    <a:p>
                      <a:pPr algn="ctr"/>
                      <a:r>
                        <a:rPr lang="en-GB" sz="1600" dirty="0"/>
                        <a:t>Sub-total</a:t>
                      </a:r>
                    </a:p>
                  </a:txBody>
                  <a:tcPr anchor="ctr"/>
                </a:tc>
                <a:extLst>
                  <a:ext uri="{0D108BD9-81ED-4DB2-BD59-A6C34878D82A}">
                    <a16:rowId xmlns:a16="http://schemas.microsoft.com/office/drawing/2014/main" val="1986991178"/>
                  </a:ext>
                </a:extLst>
              </a:tr>
              <a:tr h="441049">
                <a:tc>
                  <a:txBody>
                    <a:bodyPr/>
                    <a:lstStyle/>
                    <a:p>
                      <a:r>
                        <a:rPr lang="en-GB" sz="1600" dirty="0"/>
                        <a:t>Student</a:t>
                      </a:r>
                    </a:p>
                  </a:txBody>
                  <a:tcPr anchor="ctr"/>
                </a:tc>
                <a:tc>
                  <a:txBody>
                    <a:bodyPr/>
                    <a:lstStyle/>
                    <a:p>
                      <a:r>
                        <a:rPr lang="en-GB" sz="1600" dirty="0"/>
                        <a:t>18</a:t>
                      </a:r>
                    </a:p>
                  </a:txBody>
                  <a:tcPr anchor="ctr"/>
                </a:tc>
                <a:tc>
                  <a:txBody>
                    <a:bodyPr/>
                    <a:lstStyle/>
                    <a:p>
                      <a:pPr algn="r"/>
                      <a:r>
                        <a:rPr lang="en-GB" sz="1600" dirty="0"/>
                        <a:t>0.00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lnL w="12700" cap="flat" cmpd="sng" algn="ctr">
                      <a:solidFill>
                        <a:schemeClr val="tx1"/>
                      </a:solidFill>
                      <a:prstDash val="solid"/>
                      <a:round/>
                      <a:headEnd type="none" w="med" len="med"/>
                      <a:tailEnd type="none" w="med" len="med"/>
                    </a:ln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lnL w="12700" cap="flat" cmpd="sng" algn="ctr">
                      <a:solidFill>
                        <a:schemeClr val="tx1"/>
                      </a:solidFill>
                      <a:prstDash val="solid"/>
                      <a:round/>
                      <a:headEnd type="none" w="med" len="med"/>
                      <a:tailEnd type="none" w="med" len="med"/>
                    </a:ln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tc>
                <a:extLst>
                  <a:ext uri="{0D108BD9-81ED-4DB2-BD59-A6C34878D82A}">
                    <a16:rowId xmlns:a16="http://schemas.microsoft.com/office/drawing/2014/main" val="2081587501"/>
                  </a:ext>
                </a:extLst>
              </a:tr>
              <a:tr h="441049">
                <a:tc>
                  <a:txBody>
                    <a:bodyPr/>
                    <a:lstStyle/>
                    <a:p>
                      <a:r>
                        <a:rPr lang="en-GB" sz="1600" dirty="0"/>
                        <a:t>Honorary</a:t>
                      </a:r>
                    </a:p>
                  </a:txBody>
                  <a:tcPr anchor="ctr"/>
                </a:tc>
                <a:tc>
                  <a:txBody>
                    <a:bodyPr/>
                    <a:lstStyle/>
                    <a:p>
                      <a:r>
                        <a:rPr lang="en-GB" sz="1600" dirty="0"/>
                        <a:t>23</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lnL w="12700" cap="flat" cmpd="sng" algn="ctr">
                      <a:solidFill>
                        <a:schemeClr val="tx1"/>
                      </a:solidFill>
                      <a:prstDash val="solid"/>
                      <a:round/>
                      <a:headEnd type="none" w="med" len="med"/>
                      <a:tailEnd type="none" w="med" len="med"/>
                    </a:ln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lnL w="12700" cap="flat" cmpd="sng" algn="ctr">
                      <a:solidFill>
                        <a:schemeClr val="tx1"/>
                      </a:solidFill>
                      <a:prstDash val="solid"/>
                      <a:round/>
                      <a:headEnd type="none" w="med" len="med"/>
                      <a:tailEnd type="none" w="med" len="med"/>
                    </a:ln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0.00</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0.00</a:t>
                      </a:r>
                    </a:p>
                  </a:txBody>
                  <a:tcPr anchor="ctr"/>
                </a:tc>
                <a:extLst>
                  <a:ext uri="{0D108BD9-81ED-4DB2-BD59-A6C34878D82A}">
                    <a16:rowId xmlns:a16="http://schemas.microsoft.com/office/drawing/2014/main" val="1791037377"/>
                  </a:ext>
                </a:extLst>
              </a:tr>
              <a:tr h="441049">
                <a:tc>
                  <a:txBody>
                    <a:bodyPr/>
                    <a:lstStyle/>
                    <a:p>
                      <a:r>
                        <a:rPr lang="en-GB" sz="1600" dirty="0"/>
                        <a:t>Retired</a:t>
                      </a:r>
                    </a:p>
                  </a:txBody>
                  <a:tcPr anchor="ctr"/>
                </a:tc>
                <a:tc>
                  <a:txBody>
                    <a:bodyPr/>
                    <a:lstStyle/>
                    <a:p>
                      <a:r>
                        <a:rPr lang="en-GB" sz="1600" dirty="0"/>
                        <a:t>62</a:t>
                      </a:r>
                    </a:p>
                  </a:txBody>
                  <a:tcPr anchor="ctr"/>
                </a:tc>
                <a:tc>
                  <a:txBody>
                    <a:bodyPr/>
                    <a:lstStyle/>
                    <a:p>
                      <a:pPr algn="r"/>
                      <a:r>
                        <a:rPr lang="en-GB" sz="1600" dirty="0"/>
                        <a:t>5.50</a:t>
                      </a:r>
                    </a:p>
                  </a:txBody>
                  <a:tcPr anchor="ctr"/>
                </a:tc>
                <a:tc>
                  <a:txBody>
                    <a:bodyPr/>
                    <a:lstStyle/>
                    <a:p>
                      <a:pPr algn="r"/>
                      <a:r>
                        <a:rPr lang="en-GB" sz="1600" dirty="0"/>
                        <a:t>341.00</a:t>
                      </a:r>
                    </a:p>
                  </a:txBody>
                  <a:tcPr anchor="ctr">
                    <a:lnR w="12700" cap="flat" cmpd="sng" algn="ctr">
                      <a:solidFill>
                        <a:schemeClr val="tx1"/>
                      </a:solidFill>
                      <a:prstDash val="solid"/>
                      <a:round/>
                      <a:headEnd type="none" w="med" len="med"/>
                      <a:tailEnd type="none" w="med" len="med"/>
                    </a:lnR>
                  </a:tcPr>
                </a:tc>
                <a:tc>
                  <a:txBody>
                    <a:bodyPr/>
                    <a:lstStyle/>
                    <a:p>
                      <a:pPr algn="r"/>
                      <a:r>
                        <a:rPr lang="en-GB" sz="1600" dirty="0"/>
                        <a:t>7.25</a:t>
                      </a:r>
                    </a:p>
                  </a:txBody>
                  <a:tcPr anchor="ctr">
                    <a:lnL w="12700" cap="flat" cmpd="sng" algn="ctr">
                      <a:solidFill>
                        <a:schemeClr val="tx1"/>
                      </a:solidFill>
                      <a:prstDash val="solid"/>
                      <a:round/>
                      <a:headEnd type="none" w="med" len="med"/>
                      <a:tailEnd type="none" w="med" len="med"/>
                    </a:lnL>
                  </a:tcPr>
                </a:tc>
                <a:tc>
                  <a:txBody>
                    <a:bodyPr/>
                    <a:lstStyle/>
                    <a:p>
                      <a:pPr algn="r"/>
                      <a:r>
                        <a:rPr lang="en-GB" sz="1600" dirty="0"/>
                        <a:t>449.50</a:t>
                      </a:r>
                    </a:p>
                  </a:txBody>
                  <a:tcPr anchor="ctr">
                    <a:lnR w="12700" cap="flat" cmpd="sng" algn="ctr">
                      <a:solidFill>
                        <a:schemeClr val="tx1"/>
                      </a:solidFill>
                      <a:prstDash val="solid"/>
                      <a:round/>
                      <a:headEnd type="none" w="med" len="med"/>
                      <a:tailEnd type="none" w="med" len="med"/>
                    </a:lnR>
                  </a:tcPr>
                </a:tc>
                <a:tc>
                  <a:txBody>
                    <a:bodyPr/>
                    <a:lstStyle/>
                    <a:p>
                      <a:pPr algn="r"/>
                      <a:r>
                        <a:rPr lang="en-GB" sz="1600" dirty="0"/>
                        <a:t>8.00</a:t>
                      </a:r>
                    </a:p>
                  </a:txBody>
                  <a:tcPr anchor="ctr">
                    <a:lnL w="12700" cap="flat" cmpd="sng" algn="ctr">
                      <a:solidFill>
                        <a:schemeClr val="tx1"/>
                      </a:solidFill>
                      <a:prstDash val="solid"/>
                      <a:round/>
                      <a:headEnd type="none" w="med" len="med"/>
                      <a:tailEnd type="none" w="med" len="med"/>
                    </a:lnL>
                  </a:tcPr>
                </a:tc>
                <a:tc>
                  <a:txBody>
                    <a:bodyPr/>
                    <a:lstStyle/>
                    <a:p>
                      <a:pPr algn="r"/>
                      <a:r>
                        <a:rPr lang="en-GB" sz="1600" dirty="0"/>
                        <a:t>496.00</a:t>
                      </a:r>
                    </a:p>
                  </a:txBody>
                  <a:tcPr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10.50</a:t>
                      </a:r>
                    </a:p>
                  </a:txBody>
                  <a:tcPr marL="6350" marR="6350" marT="6350" marB="0" anchor="ctr"/>
                </a:tc>
                <a:tc>
                  <a:txBody>
                    <a:bodyPr/>
                    <a:lstStyle/>
                    <a:p>
                      <a:pPr algn="r" fontAlgn="b"/>
                      <a:r>
                        <a:rPr lang="en-GB" sz="1600" b="0" i="0" u="none" strike="noStrike">
                          <a:solidFill>
                            <a:srgbClr val="000000"/>
                          </a:solidFill>
                          <a:effectLst/>
                          <a:latin typeface="Arial" panose="020B0604020202020204" pitchFamily="34" charset="0"/>
                          <a:cs typeface="Arial" panose="020B0604020202020204" pitchFamily="34" charset="0"/>
                        </a:rPr>
                        <a:t>651.00</a:t>
                      </a:r>
                    </a:p>
                  </a:txBody>
                  <a:tcPr marL="6350" marR="6350" marT="6350" marB="0" anchor="ctr"/>
                </a:tc>
                <a:tc>
                  <a:txBody>
                    <a:bodyPr/>
                    <a:lstStyle/>
                    <a:p>
                      <a:pPr algn="r" fontAlgn="b"/>
                      <a:r>
                        <a:rPr lang="en-GB" sz="1600" b="0" i="0" u="none" strike="noStrike">
                          <a:solidFill>
                            <a:srgbClr val="000000"/>
                          </a:solidFill>
                          <a:effectLst/>
                          <a:latin typeface="Arial" panose="020B0604020202020204" pitchFamily="34" charset="0"/>
                          <a:cs typeface="Arial" panose="020B0604020202020204" pitchFamily="34" charset="0"/>
                        </a:rPr>
                        <a:t>16.00</a:t>
                      </a:r>
                    </a:p>
                  </a:txBody>
                  <a:tcPr marL="6350" marR="6350" marT="6350" marB="0" anchor="ctr"/>
                </a:tc>
                <a:tc>
                  <a:txBody>
                    <a:bodyPr/>
                    <a:lstStyle/>
                    <a:p>
                      <a:pPr algn="r" fontAlgn="b"/>
                      <a:r>
                        <a:rPr lang="en-GB" sz="1600" b="0" i="0" u="none" strike="noStrike">
                          <a:solidFill>
                            <a:srgbClr val="000000"/>
                          </a:solidFill>
                          <a:effectLst/>
                          <a:latin typeface="Arial" panose="020B0604020202020204" pitchFamily="34" charset="0"/>
                          <a:cs typeface="Arial" panose="020B0604020202020204" pitchFamily="34" charset="0"/>
                        </a:rPr>
                        <a:t>992.00</a:t>
                      </a:r>
                    </a:p>
                  </a:txBody>
                  <a:tcPr marL="6350" marR="6350" marT="6350" marB="0" anchor="ctr"/>
                </a:tc>
                <a:extLst>
                  <a:ext uri="{0D108BD9-81ED-4DB2-BD59-A6C34878D82A}">
                    <a16:rowId xmlns:a16="http://schemas.microsoft.com/office/drawing/2014/main" val="3381783343"/>
                  </a:ext>
                </a:extLst>
              </a:tr>
              <a:tr h="441049">
                <a:tc>
                  <a:txBody>
                    <a:bodyPr/>
                    <a:lstStyle/>
                    <a:p>
                      <a:r>
                        <a:rPr lang="en-GB" sz="1600" dirty="0"/>
                        <a:t>Standard</a:t>
                      </a:r>
                    </a:p>
                  </a:txBody>
                  <a:tcPr anchor="ctr"/>
                </a:tc>
                <a:tc>
                  <a:txBody>
                    <a:bodyPr/>
                    <a:lstStyle/>
                    <a:p>
                      <a:r>
                        <a:rPr lang="en-GB" sz="1600" dirty="0"/>
                        <a:t>315</a:t>
                      </a:r>
                    </a:p>
                  </a:txBody>
                  <a:tcPr anchor="ctr"/>
                </a:tc>
                <a:tc>
                  <a:txBody>
                    <a:bodyPr/>
                    <a:lstStyle/>
                    <a:p>
                      <a:pPr algn="r"/>
                      <a:r>
                        <a:rPr lang="en-GB" sz="1600" dirty="0"/>
                        <a:t>18.50</a:t>
                      </a:r>
                    </a:p>
                  </a:txBody>
                  <a:tcPr anchor="ctr"/>
                </a:tc>
                <a:tc>
                  <a:txBody>
                    <a:bodyPr/>
                    <a:lstStyle/>
                    <a:p>
                      <a:pPr algn="r"/>
                      <a:r>
                        <a:rPr lang="en-GB" sz="1600" dirty="0"/>
                        <a:t>5,827.50</a:t>
                      </a:r>
                    </a:p>
                  </a:txBody>
                  <a:tcPr anchor="ctr">
                    <a:lnR w="12700" cap="flat" cmpd="sng" algn="ctr">
                      <a:solidFill>
                        <a:schemeClr val="tx1"/>
                      </a:solidFill>
                      <a:prstDash val="solid"/>
                      <a:round/>
                      <a:headEnd type="none" w="med" len="med"/>
                      <a:tailEnd type="none" w="med" len="med"/>
                    </a:lnR>
                  </a:tcPr>
                </a:tc>
                <a:tc>
                  <a:txBody>
                    <a:bodyPr/>
                    <a:lstStyle/>
                    <a:p>
                      <a:pPr algn="r"/>
                      <a:r>
                        <a:rPr lang="en-GB" sz="1600" dirty="0"/>
                        <a:t>24.75</a:t>
                      </a:r>
                    </a:p>
                  </a:txBody>
                  <a:tcPr anchor="ctr">
                    <a:lnL w="12700" cap="flat" cmpd="sng" algn="ctr">
                      <a:solidFill>
                        <a:schemeClr val="tx1"/>
                      </a:solidFill>
                      <a:prstDash val="solid"/>
                      <a:round/>
                      <a:headEnd type="none" w="med" len="med"/>
                      <a:tailEnd type="none" w="med" len="med"/>
                    </a:lnL>
                  </a:tcPr>
                </a:tc>
                <a:tc>
                  <a:txBody>
                    <a:bodyPr/>
                    <a:lstStyle/>
                    <a:p>
                      <a:pPr algn="r"/>
                      <a:r>
                        <a:rPr lang="en-GB" sz="1600" dirty="0"/>
                        <a:t>7,796.25</a:t>
                      </a:r>
                    </a:p>
                  </a:txBody>
                  <a:tcPr anchor="ctr">
                    <a:lnR w="12700" cap="flat" cmpd="sng" algn="ctr">
                      <a:solidFill>
                        <a:schemeClr val="tx1"/>
                      </a:solidFill>
                      <a:prstDash val="solid"/>
                      <a:round/>
                      <a:headEnd type="none" w="med" len="med"/>
                      <a:tailEnd type="none" w="med" len="med"/>
                    </a:lnR>
                  </a:tcPr>
                </a:tc>
                <a:tc>
                  <a:txBody>
                    <a:bodyPr/>
                    <a:lstStyle/>
                    <a:p>
                      <a:pPr algn="r"/>
                      <a:r>
                        <a:rPr lang="en-GB" sz="1600" dirty="0"/>
                        <a:t>27.50</a:t>
                      </a:r>
                    </a:p>
                  </a:txBody>
                  <a:tcPr anchor="ctr">
                    <a:lnL w="12700" cap="flat" cmpd="sng" algn="ctr">
                      <a:solidFill>
                        <a:schemeClr val="tx1"/>
                      </a:solidFill>
                      <a:prstDash val="solid"/>
                      <a:round/>
                      <a:headEnd type="none" w="med" len="med"/>
                      <a:tailEnd type="none" w="med" len="med"/>
                    </a:lnL>
                  </a:tcPr>
                </a:tc>
                <a:tc>
                  <a:txBody>
                    <a:bodyPr/>
                    <a:lstStyle/>
                    <a:p>
                      <a:pPr algn="r"/>
                      <a:r>
                        <a:rPr lang="en-GB" sz="1600" dirty="0"/>
                        <a:t>8,662.50</a:t>
                      </a:r>
                    </a:p>
                  </a:txBody>
                  <a:tcPr anchor="ctr"/>
                </a:tc>
                <a:tc>
                  <a:txBody>
                    <a:bodyPr/>
                    <a:lstStyle/>
                    <a:p>
                      <a:pPr algn="r" fontAlgn="b"/>
                      <a:r>
                        <a:rPr lang="en-GB" sz="1600" b="0" i="0" u="none" strike="noStrike">
                          <a:solidFill>
                            <a:srgbClr val="000000"/>
                          </a:solidFill>
                          <a:effectLst/>
                          <a:latin typeface="Arial" panose="020B0604020202020204" pitchFamily="34" charset="0"/>
                          <a:cs typeface="Arial" panose="020B0604020202020204" pitchFamily="34" charset="0"/>
                        </a:rPr>
                        <a:t>35.75</a:t>
                      </a:r>
                    </a:p>
                  </a:txBody>
                  <a:tcPr marL="6350" marR="6350" marT="6350" marB="0"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11,261.25</a:t>
                      </a:r>
                    </a:p>
                  </a:txBody>
                  <a:tcPr marL="6350" marR="6350" marT="6350" marB="0"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55.00</a:t>
                      </a:r>
                    </a:p>
                  </a:txBody>
                  <a:tcPr marL="6350" marR="6350" marT="6350" marB="0" anchor="ctr"/>
                </a:tc>
                <a:tc>
                  <a:txBody>
                    <a:bodyPr/>
                    <a:lstStyle/>
                    <a:p>
                      <a:pPr algn="r" fontAlgn="b"/>
                      <a:r>
                        <a:rPr lang="en-GB" sz="1600" b="0" i="0" u="none" strike="noStrike">
                          <a:solidFill>
                            <a:srgbClr val="000000"/>
                          </a:solidFill>
                          <a:effectLst/>
                          <a:latin typeface="Arial" panose="020B0604020202020204" pitchFamily="34" charset="0"/>
                          <a:cs typeface="Arial" panose="020B0604020202020204" pitchFamily="34" charset="0"/>
                        </a:rPr>
                        <a:t>17,325.00</a:t>
                      </a:r>
                    </a:p>
                  </a:txBody>
                  <a:tcPr marL="6350" marR="6350" marT="6350" marB="0" anchor="ctr"/>
                </a:tc>
                <a:extLst>
                  <a:ext uri="{0D108BD9-81ED-4DB2-BD59-A6C34878D82A}">
                    <a16:rowId xmlns:a16="http://schemas.microsoft.com/office/drawing/2014/main" val="2298256053"/>
                  </a:ext>
                </a:extLst>
              </a:tr>
              <a:tr h="441049">
                <a:tc>
                  <a:txBody>
                    <a:bodyPr/>
                    <a:lstStyle/>
                    <a:p>
                      <a:r>
                        <a:rPr lang="en-GB" sz="1600" dirty="0"/>
                        <a:t>Young Person</a:t>
                      </a:r>
                    </a:p>
                  </a:txBody>
                  <a:tcPr anchor="ctr"/>
                </a:tc>
                <a:tc>
                  <a:txBody>
                    <a:bodyPr/>
                    <a:lstStyle/>
                    <a:p>
                      <a:r>
                        <a:rPr lang="en-GB" sz="1600" dirty="0"/>
                        <a:t>32</a:t>
                      </a:r>
                    </a:p>
                  </a:txBody>
                  <a:tcPr anchor="ctr"/>
                </a:tc>
                <a:tc>
                  <a:txBody>
                    <a:bodyPr/>
                    <a:lstStyle/>
                    <a:p>
                      <a:pPr algn="r"/>
                      <a:r>
                        <a:rPr lang="en-GB" sz="1600" dirty="0"/>
                        <a:t>8.75</a:t>
                      </a:r>
                    </a:p>
                  </a:txBody>
                  <a:tcPr anchor="ctr"/>
                </a:tc>
                <a:tc>
                  <a:txBody>
                    <a:bodyPr/>
                    <a:lstStyle/>
                    <a:p>
                      <a:pPr algn="r"/>
                      <a:r>
                        <a:rPr lang="en-GB" sz="1600" dirty="0"/>
                        <a:t>280.00</a:t>
                      </a:r>
                    </a:p>
                  </a:txBody>
                  <a:tcPr anchor="ctr">
                    <a:lnR w="12700" cap="flat" cmpd="sng" algn="ctr">
                      <a:solidFill>
                        <a:schemeClr val="tx1"/>
                      </a:solidFill>
                      <a:prstDash val="solid"/>
                      <a:round/>
                      <a:headEnd type="none" w="med" len="med"/>
                      <a:tailEnd type="none" w="med" len="med"/>
                    </a:lnR>
                  </a:tcPr>
                </a:tc>
                <a:tc>
                  <a:txBody>
                    <a:bodyPr/>
                    <a:lstStyle/>
                    <a:p>
                      <a:pPr algn="r"/>
                      <a:r>
                        <a:rPr lang="en-GB" sz="1600" dirty="0"/>
                        <a:t>11.25</a:t>
                      </a:r>
                    </a:p>
                  </a:txBody>
                  <a:tcPr anchor="ctr">
                    <a:lnL w="12700" cap="flat" cmpd="sng" algn="ctr">
                      <a:solidFill>
                        <a:schemeClr val="tx1"/>
                      </a:solidFill>
                      <a:prstDash val="solid"/>
                      <a:round/>
                      <a:headEnd type="none" w="med" len="med"/>
                      <a:tailEnd type="none" w="med" len="med"/>
                    </a:lnL>
                  </a:tcPr>
                </a:tc>
                <a:tc>
                  <a:txBody>
                    <a:bodyPr/>
                    <a:lstStyle/>
                    <a:p>
                      <a:pPr algn="r"/>
                      <a:r>
                        <a:rPr lang="en-GB" sz="1600" dirty="0"/>
                        <a:t>360.00</a:t>
                      </a:r>
                    </a:p>
                  </a:txBody>
                  <a:tcPr anchor="ctr">
                    <a:lnR w="12700" cap="flat" cmpd="sng" algn="ctr">
                      <a:solidFill>
                        <a:schemeClr val="tx1"/>
                      </a:solidFill>
                      <a:prstDash val="solid"/>
                      <a:round/>
                      <a:headEnd type="none" w="med" len="med"/>
                      <a:tailEnd type="none" w="med" len="med"/>
                    </a:lnR>
                  </a:tcPr>
                </a:tc>
                <a:tc>
                  <a:txBody>
                    <a:bodyPr/>
                    <a:lstStyle/>
                    <a:p>
                      <a:pPr algn="r"/>
                      <a:r>
                        <a:rPr lang="en-GB" sz="1600" dirty="0"/>
                        <a:t>12.50</a:t>
                      </a:r>
                    </a:p>
                  </a:txBody>
                  <a:tcPr anchor="ctr">
                    <a:lnL w="12700" cap="flat" cmpd="sng" algn="ctr">
                      <a:solidFill>
                        <a:schemeClr val="tx1"/>
                      </a:solidFill>
                      <a:prstDash val="solid"/>
                      <a:round/>
                      <a:headEnd type="none" w="med" len="med"/>
                      <a:tailEnd type="none" w="med" len="med"/>
                    </a:lnL>
                  </a:tcPr>
                </a:tc>
                <a:tc>
                  <a:txBody>
                    <a:bodyPr/>
                    <a:lstStyle/>
                    <a:p>
                      <a:pPr algn="r"/>
                      <a:r>
                        <a:rPr lang="en-GB" sz="1600" dirty="0"/>
                        <a:t>400.00</a:t>
                      </a:r>
                    </a:p>
                  </a:txBody>
                  <a:tcPr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16.25</a:t>
                      </a:r>
                    </a:p>
                  </a:txBody>
                  <a:tcPr marL="6350" marR="6350" marT="6350" marB="0"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520.00</a:t>
                      </a:r>
                    </a:p>
                  </a:txBody>
                  <a:tcPr marL="6350" marR="6350" marT="6350" marB="0"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25.00</a:t>
                      </a:r>
                    </a:p>
                  </a:txBody>
                  <a:tcPr marL="6350" marR="6350" marT="6350" marB="0" anchor="ctr"/>
                </a:tc>
                <a:tc>
                  <a:txBody>
                    <a:bodyPr/>
                    <a:lstStyle/>
                    <a:p>
                      <a:pPr algn="r" fontAlgn="b"/>
                      <a:r>
                        <a:rPr lang="en-GB" sz="1600" b="0" i="0" u="none" strike="noStrike" dirty="0">
                          <a:solidFill>
                            <a:srgbClr val="000000"/>
                          </a:solidFill>
                          <a:effectLst/>
                          <a:latin typeface="Arial" panose="020B0604020202020204" pitchFamily="34" charset="0"/>
                          <a:cs typeface="Arial" panose="020B0604020202020204" pitchFamily="34" charset="0"/>
                        </a:rPr>
                        <a:t>800.00</a:t>
                      </a:r>
                    </a:p>
                  </a:txBody>
                  <a:tcPr marL="6350" marR="6350" marT="6350" marB="0" anchor="ctr"/>
                </a:tc>
                <a:extLst>
                  <a:ext uri="{0D108BD9-81ED-4DB2-BD59-A6C34878D82A}">
                    <a16:rowId xmlns:a16="http://schemas.microsoft.com/office/drawing/2014/main" val="31183077"/>
                  </a:ext>
                </a:extLst>
              </a:tr>
              <a:tr h="441049">
                <a:tc>
                  <a:txBody>
                    <a:bodyPr/>
                    <a:lstStyle/>
                    <a:p>
                      <a:r>
                        <a:rPr lang="en-GB" sz="1600" b="1" i="0" dirty="0"/>
                        <a:t>TOTAL</a:t>
                      </a:r>
                    </a:p>
                  </a:txBody>
                  <a:tcPr anchor="ctr"/>
                </a:tc>
                <a:tc>
                  <a:txBody>
                    <a:bodyPr/>
                    <a:lstStyle/>
                    <a:p>
                      <a:endParaRPr lang="en-GB" sz="1600" i="0" dirty="0"/>
                    </a:p>
                  </a:txBody>
                  <a:tcPr anchor="ctr"/>
                </a:tc>
                <a:tc>
                  <a:txBody>
                    <a:bodyPr/>
                    <a:lstStyle/>
                    <a:p>
                      <a:pPr algn="r"/>
                      <a:endParaRPr lang="en-GB" sz="1600" i="0" dirty="0"/>
                    </a:p>
                  </a:txBody>
                  <a:tcPr anchor="ctr"/>
                </a:tc>
                <a:tc>
                  <a:txBody>
                    <a:bodyPr/>
                    <a:lstStyle/>
                    <a:p>
                      <a:pPr algn="r"/>
                      <a:r>
                        <a:rPr lang="en-GB" sz="1600" b="1" i="0" dirty="0"/>
                        <a:t>6,448.50</a:t>
                      </a:r>
                    </a:p>
                  </a:txBody>
                  <a:tcPr anchor="ctr">
                    <a:lnR w="12700" cap="flat" cmpd="sng" algn="ctr">
                      <a:solidFill>
                        <a:schemeClr val="tx1"/>
                      </a:solidFill>
                      <a:prstDash val="solid"/>
                      <a:round/>
                      <a:headEnd type="none" w="med" len="med"/>
                      <a:tailEnd type="none" w="med" len="med"/>
                    </a:lnR>
                  </a:tcPr>
                </a:tc>
                <a:tc>
                  <a:txBody>
                    <a:bodyPr/>
                    <a:lstStyle/>
                    <a:p>
                      <a:pPr algn="r"/>
                      <a:endParaRPr lang="en-GB" sz="1600" b="1" i="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GB" sz="1600" b="1" i="0" dirty="0"/>
                        <a:t>8,605.75</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a:endParaRPr lang="en-GB" sz="1600" b="1" i="0" dirty="0"/>
                    </a:p>
                  </a:txBody>
                  <a:tcPr anchor="ctr">
                    <a:lnL w="12700" cap="flat" cmpd="sng" algn="ctr">
                      <a:solidFill>
                        <a:schemeClr val="tx1"/>
                      </a:solidFill>
                      <a:prstDash val="solid"/>
                      <a:round/>
                      <a:headEnd type="none" w="med" len="med"/>
                      <a:tailEnd type="none" w="med" len="med"/>
                    </a:lnL>
                  </a:tcPr>
                </a:tc>
                <a:tc>
                  <a:txBody>
                    <a:bodyPr/>
                    <a:lstStyle/>
                    <a:p>
                      <a:pPr algn="r"/>
                      <a:r>
                        <a:rPr lang="en-GB" sz="1600" b="1" i="0" dirty="0"/>
                        <a:t>9,558.50</a:t>
                      </a:r>
                    </a:p>
                  </a:txBody>
                  <a:tcPr anchor="ct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 </a:t>
                      </a:r>
                    </a:p>
                  </a:txBody>
                  <a:tcPr marL="6350" marR="6350" marT="6350" marB="0" anchor="ctr"/>
                </a:tc>
                <a:tc>
                  <a:txBody>
                    <a:bodyPr/>
                    <a:lstStyle/>
                    <a:p>
                      <a:pPr algn="r" fontAlgn="b"/>
                      <a:r>
                        <a:rPr lang="en-GB" sz="1600" b="1" i="0" u="none" strike="noStrike" dirty="0">
                          <a:solidFill>
                            <a:srgbClr val="000000"/>
                          </a:solidFill>
                          <a:effectLst/>
                          <a:latin typeface="Arial" panose="020B0604020202020204" pitchFamily="34" charset="0"/>
                          <a:cs typeface="Arial" panose="020B0604020202020204" pitchFamily="34" charset="0"/>
                        </a:rPr>
                        <a:t>12,432.25</a:t>
                      </a:r>
                    </a:p>
                  </a:txBody>
                  <a:tcPr marL="6350" marR="6350" marT="6350" marB="0" anchor="ct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 </a:t>
                      </a:r>
                    </a:p>
                  </a:txBody>
                  <a:tcPr marL="6350" marR="6350" marT="6350" marB="0" anchor="ctr"/>
                </a:tc>
                <a:tc>
                  <a:txBody>
                    <a:bodyPr/>
                    <a:lstStyle/>
                    <a:p>
                      <a:pPr algn="r" fontAlgn="b"/>
                      <a:r>
                        <a:rPr lang="en-GB" sz="1600" b="1" i="0" u="none" strike="noStrike" dirty="0">
                          <a:solidFill>
                            <a:srgbClr val="000000"/>
                          </a:solidFill>
                          <a:effectLst/>
                          <a:latin typeface="Arial" panose="020B0604020202020204" pitchFamily="34" charset="0"/>
                          <a:cs typeface="Arial" panose="020B0604020202020204" pitchFamily="34" charset="0"/>
                        </a:rPr>
                        <a:t>19,117.00</a:t>
                      </a:r>
                    </a:p>
                  </a:txBody>
                  <a:tcPr marL="6350" marR="6350" marT="6350" marB="0" anchor="ctr"/>
                </a:tc>
                <a:extLst>
                  <a:ext uri="{0D108BD9-81ED-4DB2-BD59-A6C34878D82A}">
                    <a16:rowId xmlns:a16="http://schemas.microsoft.com/office/drawing/2014/main" val="383647980"/>
                  </a:ext>
                </a:extLst>
              </a:tr>
            </a:tbl>
          </a:graphicData>
        </a:graphic>
      </p:graphicFrame>
      <p:sp>
        <p:nvSpPr>
          <p:cNvPr id="7" name="TextBox 6">
            <a:extLst>
              <a:ext uri="{FF2B5EF4-FFF2-40B4-BE49-F238E27FC236}">
                <a16:creationId xmlns:a16="http://schemas.microsoft.com/office/drawing/2014/main" id="{113C07F0-240B-B8BD-65CD-E096476DA649}"/>
              </a:ext>
            </a:extLst>
          </p:cNvPr>
          <p:cNvSpPr txBox="1"/>
          <p:nvPr/>
        </p:nvSpPr>
        <p:spPr>
          <a:xfrm>
            <a:off x="551384" y="5229200"/>
            <a:ext cx="1081499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Treasurer recommends that any future membership fee increase shall be to the 45%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Total number of members table is the forecast membership for 2024, not the actual membership.</a:t>
            </a:r>
          </a:p>
        </p:txBody>
      </p:sp>
    </p:spTree>
    <p:extLst>
      <p:ext uri="{BB962C8B-B14F-4D97-AF65-F5344CB8AC3E}">
        <p14:creationId xmlns:p14="http://schemas.microsoft.com/office/powerpoint/2010/main" val="10238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a:bodyPr>
          <a:lstStyle/>
          <a:p>
            <a:r>
              <a:rPr lang="en-GB" dirty="0">
                <a:latin typeface="Cambria"/>
                <a:ea typeface="Cambria"/>
              </a:rPr>
              <a:t>Proposer to 2023 Accounts</a:t>
            </a:r>
            <a:endParaRPr lang="en-US" dirty="0"/>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Proposer</a:t>
            </a:r>
          </a:p>
          <a:p>
            <a:pPr marL="0" indent="0">
              <a:buNone/>
            </a:pPr>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Seconder</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26120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a:bodyPr>
          <a:lstStyle/>
          <a:p>
            <a:r>
              <a:rPr lang="en-GB" dirty="0">
                <a:latin typeface="Cambria"/>
                <a:ea typeface="Cambria"/>
              </a:rPr>
              <a:t>Agree the 2023 accounts</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312215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B3D3-F4F0-4A3A-ABAE-32A9125ED4B7}"/>
              </a:ext>
            </a:extLst>
          </p:cNvPr>
          <p:cNvSpPr>
            <a:spLocks noGrp="1"/>
          </p:cNvSpPr>
          <p:nvPr>
            <p:ph type="title"/>
          </p:nvPr>
        </p:nvSpPr>
        <p:spPr>
          <a:xfrm>
            <a:off x="609600" y="274638"/>
            <a:ext cx="9326827" cy="1143000"/>
          </a:xfrm>
        </p:spPr>
        <p:txBody>
          <a:bodyPr anchor="ctr">
            <a:normAutofit/>
          </a:bodyPr>
          <a:lstStyle/>
          <a:p>
            <a:r>
              <a:rPr lang="en-GB" dirty="0">
                <a:latin typeface="Cambria"/>
                <a:ea typeface="Cambria"/>
              </a:rPr>
              <a:t>RCEA Membership (April 2024)</a:t>
            </a:r>
          </a:p>
        </p:txBody>
      </p:sp>
      <p:graphicFrame>
        <p:nvGraphicFramePr>
          <p:cNvPr id="4" name="Content Placeholder 3">
            <a:extLst>
              <a:ext uri="{FF2B5EF4-FFF2-40B4-BE49-F238E27FC236}">
                <a16:creationId xmlns:a16="http://schemas.microsoft.com/office/drawing/2014/main" id="{90F1B9A6-7A93-4522-8D87-A7D517647E08}"/>
              </a:ext>
            </a:extLst>
          </p:cNvPr>
          <p:cNvGraphicFramePr>
            <a:graphicFrameLocks noGrp="1"/>
          </p:cNvGraphicFramePr>
          <p:nvPr>
            <p:ph sz="quarter" idx="4"/>
            <p:extLst>
              <p:ext uri="{D42A27DB-BD31-4B8C-83A1-F6EECF244321}">
                <p14:modId xmlns:p14="http://schemas.microsoft.com/office/powerpoint/2010/main" val="3733745670"/>
              </p:ext>
            </p:extLst>
          </p:nvPr>
        </p:nvGraphicFramePr>
        <p:xfrm>
          <a:off x="983432" y="1772816"/>
          <a:ext cx="5616624" cy="4297459"/>
        </p:xfrm>
        <a:graphic>
          <a:graphicData uri="http://schemas.openxmlformats.org/drawingml/2006/table">
            <a:tbl>
              <a:tblPr firstRow="1" firstCol="1" bandRow="1"/>
              <a:tblGrid>
                <a:gridCol w="4414383">
                  <a:extLst>
                    <a:ext uri="{9D8B030D-6E8A-4147-A177-3AD203B41FA5}">
                      <a16:colId xmlns:a16="http://schemas.microsoft.com/office/drawing/2014/main" val="3357183546"/>
                    </a:ext>
                  </a:extLst>
                </a:gridCol>
                <a:gridCol w="1202241">
                  <a:extLst>
                    <a:ext uri="{9D8B030D-6E8A-4147-A177-3AD203B41FA5}">
                      <a16:colId xmlns:a16="http://schemas.microsoft.com/office/drawing/2014/main" val="1316025562"/>
                    </a:ext>
                  </a:extLst>
                </a:gridCol>
              </a:tblGrid>
              <a:tr h="652066">
                <a:tc>
                  <a:txBody>
                    <a:bodyPr/>
                    <a:lstStyle/>
                    <a:p>
                      <a:pPr lvl="0" algn="l">
                        <a:spcBef>
                          <a:spcPts val="0"/>
                        </a:spcBef>
                        <a:spcAft>
                          <a:spcPts val="0"/>
                        </a:spcAft>
                        <a:buNone/>
                      </a:pPr>
                      <a:endParaRPr lang="en-GB" sz="3300" b="0" i="0" u="none" strike="noStrike" dirty="0">
                        <a:solidFill>
                          <a:srgbClr val="000000"/>
                        </a:solidFill>
                        <a:effectLst/>
                        <a:latin typeface="Arial"/>
                      </a:endParaRPr>
                    </a:p>
                    <a:p>
                      <a:pPr lvl="0" algn="l">
                        <a:spcBef>
                          <a:spcPts val="0"/>
                        </a:spcBef>
                        <a:spcAft>
                          <a:spcPts val="0"/>
                        </a:spcAft>
                        <a:buNone/>
                      </a:pPr>
                      <a:r>
                        <a:rPr lang="en-GB" sz="3300" b="0" i="0" u="none" strike="noStrike" dirty="0">
                          <a:solidFill>
                            <a:srgbClr val="000000"/>
                          </a:solidFill>
                          <a:effectLst/>
                          <a:latin typeface="Arial"/>
                        </a:rPr>
                        <a:t>Graduate &amp; Student </a:t>
                      </a:r>
                      <a:endParaRPr lang="en-GB" sz="5900" b="0" i="0" u="none" strike="noStrike" dirty="0">
                        <a:effectLst/>
                        <a:latin typeface="Arial"/>
                      </a:endParaRPr>
                    </a:p>
                  </a:txBody>
                  <a:tcPr marL="62578" marR="62578" marT="31289" marB="0">
                    <a:lnL>
                      <a:noFill/>
                    </a:lnL>
                    <a:lnR>
                      <a:noFill/>
                    </a:lnR>
                    <a:lnT>
                      <a:noFill/>
                    </a:lnT>
                    <a:lnB>
                      <a:noFill/>
                    </a:lnB>
                  </a:tcPr>
                </a:tc>
                <a:tc>
                  <a:txBody>
                    <a:bodyPr/>
                    <a:lstStyle/>
                    <a:p>
                      <a:pPr algn="r" fontAlgn="t">
                        <a:spcBef>
                          <a:spcPts val="0"/>
                        </a:spcBef>
                        <a:spcAft>
                          <a:spcPts val="0"/>
                        </a:spcAft>
                      </a:pPr>
                      <a:r>
                        <a:rPr lang="en-GB" sz="3300" b="1" i="0" u="none" strike="noStrike" dirty="0">
                          <a:solidFill>
                            <a:schemeClr val="tx1"/>
                          </a:solidFill>
                          <a:effectLst/>
                          <a:latin typeface="Arial"/>
                        </a:rPr>
                        <a:t>2023</a:t>
                      </a:r>
                    </a:p>
                    <a:p>
                      <a:pPr algn="r" fontAlgn="t">
                        <a:spcBef>
                          <a:spcPts val="0"/>
                        </a:spcBef>
                        <a:spcAft>
                          <a:spcPts val="0"/>
                        </a:spcAft>
                      </a:pPr>
                      <a:r>
                        <a:rPr lang="en-GB" sz="3300" b="0" i="0" u="none" strike="noStrike" dirty="0">
                          <a:solidFill>
                            <a:schemeClr val="tx1"/>
                          </a:solidFill>
                          <a:effectLst/>
                          <a:latin typeface="Arial"/>
                        </a:rPr>
                        <a:t>9</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3117145418"/>
                  </a:ext>
                </a:extLst>
              </a:tr>
              <a:tr h="652066">
                <a:tc>
                  <a:txBody>
                    <a:bodyPr/>
                    <a:lstStyle/>
                    <a:p>
                      <a:pPr algn="l" fontAlgn="t">
                        <a:spcBef>
                          <a:spcPts val="0"/>
                        </a:spcBef>
                        <a:spcAft>
                          <a:spcPts val="0"/>
                        </a:spcAft>
                      </a:pPr>
                      <a:r>
                        <a:rPr lang="en-GB" sz="3300" b="0" i="0" u="none" strike="noStrike" dirty="0">
                          <a:solidFill>
                            <a:srgbClr val="000000"/>
                          </a:solidFill>
                          <a:effectLst/>
                          <a:latin typeface="Arial"/>
                        </a:rPr>
                        <a:t>Honorary </a:t>
                      </a:r>
                      <a:endParaRPr lang="en-GB" sz="5900" b="0" i="0" u="none" strike="noStrike" dirty="0">
                        <a:effectLst/>
                        <a:latin typeface="Arial"/>
                      </a:endParaRPr>
                    </a:p>
                  </a:txBody>
                  <a:tcPr marL="62578" marR="62578" marT="31289" marB="0">
                    <a:lnL>
                      <a:noFill/>
                    </a:lnL>
                    <a:lnR>
                      <a:noFill/>
                    </a:lnR>
                    <a:lnT>
                      <a:noFill/>
                    </a:lnT>
                    <a:lnB>
                      <a:noFill/>
                    </a:lnB>
                  </a:tcPr>
                </a:tc>
                <a:tc>
                  <a:txBody>
                    <a:bodyPr/>
                    <a:lstStyle/>
                    <a:p>
                      <a:pPr lvl="0" algn="r">
                        <a:spcBef>
                          <a:spcPts val="0"/>
                        </a:spcBef>
                        <a:spcAft>
                          <a:spcPts val="0"/>
                        </a:spcAft>
                        <a:buNone/>
                      </a:pPr>
                      <a:r>
                        <a:rPr lang="en-GB" sz="3300" b="0" i="0" u="none" strike="noStrike" dirty="0">
                          <a:solidFill>
                            <a:schemeClr val="tx1"/>
                          </a:solidFill>
                          <a:effectLst/>
                          <a:latin typeface="Arial"/>
                        </a:rPr>
                        <a:t>26</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2164445252"/>
                  </a:ext>
                </a:extLst>
              </a:tr>
              <a:tr h="652066">
                <a:tc>
                  <a:txBody>
                    <a:bodyPr/>
                    <a:lstStyle/>
                    <a:p>
                      <a:pPr algn="l" fontAlgn="t">
                        <a:spcBef>
                          <a:spcPts val="0"/>
                        </a:spcBef>
                        <a:spcAft>
                          <a:spcPts val="0"/>
                        </a:spcAft>
                      </a:pPr>
                      <a:r>
                        <a:rPr lang="en-GB" sz="3300" b="0" i="0" u="none" strike="noStrike" dirty="0">
                          <a:solidFill>
                            <a:srgbClr val="000000"/>
                          </a:solidFill>
                          <a:effectLst/>
                          <a:latin typeface="Arial"/>
                        </a:rPr>
                        <a:t>Retired </a:t>
                      </a:r>
                      <a:endParaRPr lang="en-GB" sz="5900" b="0" i="0" u="none" strike="noStrike">
                        <a:effectLst/>
                        <a:latin typeface="Arial"/>
                      </a:endParaRPr>
                    </a:p>
                  </a:txBody>
                  <a:tcPr marL="62578" marR="62578" marT="31289" marB="0">
                    <a:lnL>
                      <a:noFill/>
                    </a:lnL>
                    <a:lnR>
                      <a:noFill/>
                    </a:lnR>
                    <a:lnT>
                      <a:noFill/>
                    </a:lnT>
                    <a:lnB>
                      <a:noFill/>
                    </a:lnB>
                  </a:tcPr>
                </a:tc>
                <a:tc>
                  <a:txBody>
                    <a:bodyPr/>
                    <a:lstStyle/>
                    <a:p>
                      <a:pPr algn="r" fontAlgn="t">
                        <a:spcBef>
                          <a:spcPts val="0"/>
                        </a:spcBef>
                        <a:spcAft>
                          <a:spcPts val="0"/>
                        </a:spcAft>
                      </a:pPr>
                      <a:r>
                        <a:rPr lang="en-GB" sz="3300" b="0" i="0" u="none" strike="noStrike" dirty="0">
                          <a:solidFill>
                            <a:schemeClr val="tx1"/>
                          </a:solidFill>
                          <a:effectLst/>
                          <a:latin typeface="Arial"/>
                        </a:rPr>
                        <a:t>69</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162364799"/>
                  </a:ext>
                </a:extLst>
              </a:tr>
              <a:tr h="652066">
                <a:tc>
                  <a:txBody>
                    <a:bodyPr/>
                    <a:lstStyle/>
                    <a:p>
                      <a:pPr algn="l" fontAlgn="t">
                        <a:spcBef>
                          <a:spcPts val="0"/>
                        </a:spcBef>
                        <a:spcAft>
                          <a:spcPts val="0"/>
                        </a:spcAft>
                      </a:pPr>
                      <a:r>
                        <a:rPr lang="en-GB" sz="3300" b="0" i="0" u="none" strike="noStrike" dirty="0">
                          <a:solidFill>
                            <a:srgbClr val="000000"/>
                          </a:solidFill>
                          <a:effectLst/>
                          <a:latin typeface="Arial"/>
                        </a:rPr>
                        <a:t>Standard </a:t>
                      </a:r>
                      <a:endParaRPr lang="en-GB" sz="5900" b="0" i="0" u="none" strike="noStrike">
                        <a:effectLst/>
                        <a:latin typeface="Arial"/>
                      </a:endParaRPr>
                    </a:p>
                  </a:txBody>
                  <a:tcPr marL="62578" marR="62578" marT="31289" marB="0">
                    <a:lnL>
                      <a:noFill/>
                    </a:lnL>
                    <a:lnR>
                      <a:noFill/>
                    </a:lnR>
                    <a:lnT>
                      <a:noFill/>
                    </a:lnT>
                    <a:lnB>
                      <a:noFill/>
                    </a:lnB>
                  </a:tcPr>
                </a:tc>
                <a:tc>
                  <a:txBody>
                    <a:bodyPr/>
                    <a:lstStyle/>
                    <a:p>
                      <a:pPr algn="r" fontAlgn="t">
                        <a:spcBef>
                          <a:spcPts val="0"/>
                        </a:spcBef>
                        <a:spcAft>
                          <a:spcPts val="0"/>
                        </a:spcAft>
                      </a:pPr>
                      <a:r>
                        <a:rPr lang="en-GB" sz="3300" b="0" i="0" u="none" strike="noStrike" dirty="0">
                          <a:solidFill>
                            <a:schemeClr val="tx1"/>
                          </a:solidFill>
                          <a:effectLst/>
                          <a:latin typeface="Arial"/>
                        </a:rPr>
                        <a:t>286</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152684050"/>
                  </a:ext>
                </a:extLst>
              </a:tr>
              <a:tr h="652066">
                <a:tc>
                  <a:txBody>
                    <a:bodyPr/>
                    <a:lstStyle/>
                    <a:p>
                      <a:pPr algn="l" fontAlgn="t">
                        <a:spcBef>
                          <a:spcPts val="0"/>
                        </a:spcBef>
                        <a:spcAft>
                          <a:spcPts val="0"/>
                        </a:spcAft>
                      </a:pPr>
                      <a:r>
                        <a:rPr lang="en-GB" sz="3300" b="0" i="0" u="none" strike="noStrike" dirty="0">
                          <a:solidFill>
                            <a:srgbClr val="000000"/>
                          </a:solidFill>
                          <a:effectLst/>
                          <a:latin typeface="Arial"/>
                        </a:rPr>
                        <a:t>YP </a:t>
                      </a:r>
                      <a:endParaRPr lang="en-GB" sz="5900" b="0" i="0" u="none" strike="noStrike">
                        <a:effectLst/>
                        <a:latin typeface="Arial"/>
                      </a:endParaRPr>
                    </a:p>
                  </a:txBody>
                  <a:tcPr marL="62578" marR="62578" marT="31289" marB="0">
                    <a:lnL>
                      <a:noFill/>
                    </a:lnL>
                    <a:lnR>
                      <a:noFill/>
                    </a:lnR>
                    <a:lnT>
                      <a:noFill/>
                    </a:lnT>
                    <a:lnB>
                      <a:noFill/>
                    </a:lnB>
                  </a:tcPr>
                </a:tc>
                <a:tc>
                  <a:txBody>
                    <a:bodyPr/>
                    <a:lstStyle/>
                    <a:p>
                      <a:pPr algn="r" fontAlgn="t">
                        <a:spcBef>
                          <a:spcPts val="0"/>
                        </a:spcBef>
                        <a:spcAft>
                          <a:spcPts val="0"/>
                        </a:spcAft>
                      </a:pPr>
                      <a:r>
                        <a:rPr lang="en-GB" sz="3300" b="0" i="0" u="none" strike="noStrike" dirty="0">
                          <a:solidFill>
                            <a:schemeClr val="tx1"/>
                          </a:solidFill>
                          <a:effectLst/>
                          <a:latin typeface="Arial"/>
                        </a:rPr>
                        <a:t>17</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2301058331"/>
                  </a:ext>
                </a:extLst>
              </a:tr>
              <a:tr h="652066">
                <a:tc>
                  <a:txBody>
                    <a:bodyPr/>
                    <a:lstStyle/>
                    <a:p>
                      <a:pPr algn="l" fontAlgn="t">
                        <a:spcBef>
                          <a:spcPts val="0"/>
                        </a:spcBef>
                        <a:spcAft>
                          <a:spcPts val="0"/>
                        </a:spcAft>
                      </a:pPr>
                      <a:r>
                        <a:rPr lang="en-GB" sz="3300" b="1" i="0" u="none" strike="noStrike" dirty="0">
                          <a:solidFill>
                            <a:srgbClr val="000000"/>
                          </a:solidFill>
                          <a:effectLst/>
                          <a:latin typeface="Arial"/>
                        </a:rPr>
                        <a:t>Total</a:t>
                      </a:r>
                      <a:r>
                        <a:rPr lang="en-GB" sz="3300" b="0" i="0" u="none" strike="noStrike" dirty="0">
                          <a:solidFill>
                            <a:srgbClr val="000000"/>
                          </a:solidFill>
                          <a:effectLst/>
                          <a:latin typeface="Arial"/>
                        </a:rPr>
                        <a:t> </a:t>
                      </a:r>
                      <a:endParaRPr lang="en-GB" sz="5900" b="0" i="0" u="none" strike="noStrike">
                        <a:effectLst/>
                        <a:latin typeface="Arial"/>
                      </a:endParaRPr>
                    </a:p>
                  </a:txBody>
                  <a:tcPr marL="62578" marR="62578" marT="31289" marB="0">
                    <a:lnL>
                      <a:noFill/>
                    </a:lnL>
                    <a:lnR>
                      <a:noFill/>
                    </a:lnR>
                    <a:lnT>
                      <a:noFill/>
                    </a:lnT>
                    <a:lnB>
                      <a:noFill/>
                    </a:lnB>
                  </a:tcPr>
                </a:tc>
                <a:tc>
                  <a:txBody>
                    <a:bodyPr/>
                    <a:lstStyle/>
                    <a:p>
                      <a:pPr algn="r" fontAlgn="t">
                        <a:spcBef>
                          <a:spcPts val="0"/>
                        </a:spcBef>
                        <a:spcAft>
                          <a:spcPts val="0"/>
                        </a:spcAft>
                      </a:pPr>
                      <a:r>
                        <a:rPr lang="en-GB" sz="3300" b="1" i="0" u="none" strike="noStrike" dirty="0">
                          <a:solidFill>
                            <a:schemeClr val="tx1"/>
                          </a:solidFill>
                          <a:effectLst/>
                          <a:latin typeface="Arial"/>
                        </a:rPr>
                        <a:t>407</a:t>
                      </a:r>
                      <a:endParaRPr lang="en-GB" sz="5900" b="1"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30928650"/>
                  </a:ext>
                </a:extLst>
              </a:tr>
            </a:tbl>
          </a:graphicData>
        </a:graphic>
      </p:graphicFrame>
      <p:graphicFrame>
        <p:nvGraphicFramePr>
          <p:cNvPr id="3" name="Content Placeholder 3">
            <a:extLst>
              <a:ext uri="{FF2B5EF4-FFF2-40B4-BE49-F238E27FC236}">
                <a16:creationId xmlns:a16="http://schemas.microsoft.com/office/drawing/2014/main" id="{58F63DC8-6BA2-2E59-EBF4-0D71F5C500D1}"/>
              </a:ext>
            </a:extLst>
          </p:cNvPr>
          <p:cNvGraphicFramePr>
            <a:graphicFrameLocks/>
          </p:cNvGraphicFramePr>
          <p:nvPr>
            <p:extLst>
              <p:ext uri="{D42A27DB-BD31-4B8C-83A1-F6EECF244321}">
                <p14:modId xmlns:p14="http://schemas.microsoft.com/office/powerpoint/2010/main" val="888719070"/>
              </p:ext>
            </p:extLst>
          </p:nvPr>
        </p:nvGraphicFramePr>
        <p:xfrm>
          <a:off x="7320136" y="1772816"/>
          <a:ext cx="1296144" cy="4297459"/>
        </p:xfrm>
        <a:graphic>
          <a:graphicData uri="http://schemas.openxmlformats.org/drawingml/2006/table">
            <a:tbl>
              <a:tblPr firstRow="1" firstCol="1" bandRow="1"/>
              <a:tblGrid>
                <a:gridCol w="1296144">
                  <a:extLst>
                    <a:ext uri="{9D8B030D-6E8A-4147-A177-3AD203B41FA5}">
                      <a16:colId xmlns:a16="http://schemas.microsoft.com/office/drawing/2014/main" val="1316025562"/>
                    </a:ext>
                  </a:extLst>
                </a:gridCol>
              </a:tblGrid>
              <a:tr h="652066">
                <a:tc>
                  <a:txBody>
                    <a:bodyPr/>
                    <a:lstStyle/>
                    <a:p>
                      <a:pPr algn="r" fontAlgn="t">
                        <a:spcBef>
                          <a:spcPts val="0"/>
                        </a:spcBef>
                        <a:spcAft>
                          <a:spcPts val="0"/>
                        </a:spcAft>
                      </a:pPr>
                      <a:r>
                        <a:rPr lang="en-GB" sz="3300" b="1" i="0" u="none" strike="noStrike" dirty="0">
                          <a:solidFill>
                            <a:schemeClr val="tx1"/>
                          </a:solidFill>
                          <a:effectLst/>
                          <a:latin typeface="Arial"/>
                        </a:rPr>
                        <a:t>2024</a:t>
                      </a:r>
                    </a:p>
                    <a:p>
                      <a:pPr algn="r" fontAlgn="t">
                        <a:spcBef>
                          <a:spcPts val="0"/>
                        </a:spcBef>
                        <a:spcAft>
                          <a:spcPts val="0"/>
                        </a:spcAft>
                      </a:pPr>
                      <a:r>
                        <a:rPr lang="en-GB" sz="3300" b="0" i="0" u="none" strike="noStrike" dirty="0">
                          <a:solidFill>
                            <a:schemeClr val="tx1"/>
                          </a:solidFill>
                          <a:effectLst/>
                          <a:latin typeface="Arial"/>
                        </a:rPr>
                        <a:t>15</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3117145418"/>
                  </a:ext>
                </a:extLst>
              </a:tr>
              <a:tr h="652066">
                <a:tc>
                  <a:txBody>
                    <a:bodyPr/>
                    <a:lstStyle/>
                    <a:p>
                      <a:pPr lvl="0" algn="r">
                        <a:spcBef>
                          <a:spcPts val="0"/>
                        </a:spcBef>
                        <a:spcAft>
                          <a:spcPts val="0"/>
                        </a:spcAft>
                        <a:buNone/>
                      </a:pPr>
                      <a:r>
                        <a:rPr lang="en-GB" sz="3300" b="0" i="0" u="none" strike="noStrike" dirty="0">
                          <a:solidFill>
                            <a:schemeClr val="tx1"/>
                          </a:solidFill>
                          <a:effectLst/>
                          <a:latin typeface="Arial"/>
                        </a:rPr>
                        <a:t>23</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2164445252"/>
                  </a:ext>
                </a:extLst>
              </a:tr>
              <a:tr h="652066">
                <a:tc>
                  <a:txBody>
                    <a:bodyPr/>
                    <a:lstStyle/>
                    <a:p>
                      <a:pPr algn="r" fontAlgn="t">
                        <a:spcBef>
                          <a:spcPts val="0"/>
                        </a:spcBef>
                        <a:spcAft>
                          <a:spcPts val="0"/>
                        </a:spcAft>
                      </a:pPr>
                      <a:r>
                        <a:rPr lang="en-GB" sz="3300" b="0" i="0" u="none" strike="noStrike" dirty="0">
                          <a:solidFill>
                            <a:schemeClr val="tx1"/>
                          </a:solidFill>
                          <a:effectLst/>
                          <a:latin typeface="Arial"/>
                        </a:rPr>
                        <a:t>65</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162364799"/>
                  </a:ext>
                </a:extLst>
              </a:tr>
              <a:tr h="652066">
                <a:tc>
                  <a:txBody>
                    <a:bodyPr/>
                    <a:lstStyle/>
                    <a:p>
                      <a:pPr algn="r" fontAlgn="t">
                        <a:spcBef>
                          <a:spcPts val="0"/>
                        </a:spcBef>
                        <a:spcAft>
                          <a:spcPts val="0"/>
                        </a:spcAft>
                      </a:pPr>
                      <a:r>
                        <a:rPr lang="en-GB" sz="3300" b="0" i="0" u="none" strike="noStrike" dirty="0">
                          <a:solidFill>
                            <a:schemeClr val="tx1"/>
                          </a:solidFill>
                          <a:effectLst/>
                          <a:latin typeface="Arial"/>
                        </a:rPr>
                        <a:t>304</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152684050"/>
                  </a:ext>
                </a:extLst>
              </a:tr>
              <a:tr h="652066">
                <a:tc>
                  <a:txBody>
                    <a:bodyPr/>
                    <a:lstStyle/>
                    <a:p>
                      <a:pPr algn="r" fontAlgn="t">
                        <a:spcBef>
                          <a:spcPts val="0"/>
                        </a:spcBef>
                        <a:spcAft>
                          <a:spcPts val="0"/>
                        </a:spcAft>
                      </a:pPr>
                      <a:r>
                        <a:rPr lang="en-GB" sz="3300" b="0" i="0" u="none" strike="noStrike" dirty="0">
                          <a:solidFill>
                            <a:schemeClr val="tx1"/>
                          </a:solidFill>
                          <a:effectLst/>
                          <a:latin typeface="Arial"/>
                        </a:rPr>
                        <a:t>23</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2301058331"/>
                  </a:ext>
                </a:extLst>
              </a:tr>
              <a:tr h="652066">
                <a:tc>
                  <a:txBody>
                    <a:bodyPr/>
                    <a:lstStyle/>
                    <a:p>
                      <a:pPr algn="r" fontAlgn="t">
                        <a:spcBef>
                          <a:spcPts val="0"/>
                        </a:spcBef>
                        <a:spcAft>
                          <a:spcPts val="0"/>
                        </a:spcAft>
                      </a:pPr>
                      <a:r>
                        <a:rPr lang="en-GB" sz="3300" b="1" i="0" u="none" strike="noStrike" dirty="0">
                          <a:solidFill>
                            <a:schemeClr val="tx1"/>
                          </a:solidFill>
                          <a:effectLst/>
                          <a:latin typeface="Arial"/>
                        </a:rPr>
                        <a:t>430</a:t>
                      </a:r>
                      <a:endParaRPr lang="en-GB" sz="5900" b="1"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30928650"/>
                  </a:ext>
                </a:extLst>
              </a:tr>
            </a:tbl>
          </a:graphicData>
        </a:graphic>
      </p:graphicFrame>
      <p:graphicFrame>
        <p:nvGraphicFramePr>
          <p:cNvPr id="5" name="Content Placeholder 3">
            <a:extLst>
              <a:ext uri="{FF2B5EF4-FFF2-40B4-BE49-F238E27FC236}">
                <a16:creationId xmlns:a16="http://schemas.microsoft.com/office/drawing/2014/main" id="{022EC47C-B3B1-DDCC-36ED-4D6380165FE5}"/>
              </a:ext>
            </a:extLst>
          </p:cNvPr>
          <p:cNvGraphicFramePr>
            <a:graphicFrameLocks/>
          </p:cNvGraphicFramePr>
          <p:nvPr>
            <p:extLst>
              <p:ext uri="{D42A27DB-BD31-4B8C-83A1-F6EECF244321}">
                <p14:modId xmlns:p14="http://schemas.microsoft.com/office/powerpoint/2010/main" val="339528377"/>
              </p:ext>
            </p:extLst>
          </p:nvPr>
        </p:nvGraphicFramePr>
        <p:xfrm>
          <a:off x="9336360" y="1776097"/>
          <a:ext cx="1872208" cy="4297459"/>
        </p:xfrm>
        <a:graphic>
          <a:graphicData uri="http://schemas.openxmlformats.org/drawingml/2006/table">
            <a:tbl>
              <a:tblPr firstRow="1" firstCol="1" bandRow="1"/>
              <a:tblGrid>
                <a:gridCol w="1872208">
                  <a:extLst>
                    <a:ext uri="{9D8B030D-6E8A-4147-A177-3AD203B41FA5}">
                      <a16:colId xmlns:a16="http://schemas.microsoft.com/office/drawing/2014/main" val="1316025562"/>
                    </a:ext>
                  </a:extLst>
                </a:gridCol>
              </a:tblGrid>
              <a:tr h="652066">
                <a:tc>
                  <a:txBody>
                    <a:bodyPr/>
                    <a:lstStyle/>
                    <a:p>
                      <a:pPr algn="r" fontAlgn="t">
                        <a:spcBef>
                          <a:spcPts val="0"/>
                        </a:spcBef>
                        <a:spcAft>
                          <a:spcPts val="0"/>
                        </a:spcAft>
                      </a:pPr>
                      <a:r>
                        <a:rPr lang="en-GB" sz="3300" b="1" i="0" u="none" strike="noStrike" dirty="0">
                          <a:solidFill>
                            <a:schemeClr val="tx1"/>
                          </a:solidFill>
                          <a:effectLst/>
                          <a:latin typeface="Arial"/>
                        </a:rPr>
                        <a:t>Change</a:t>
                      </a:r>
                    </a:p>
                    <a:p>
                      <a:pPr algn="r" fontAlgn="t">
                        <a:spcBef>
                          <a:spcPts val="0"/>
                        </a:spcBef>
                        <a:spcAft>
                          <a:spcPts val="0"/>
                        </a:spcAft>
                      </a:pPr>
                      <a:r>
                        <a:rPr lang="en-GB" sz="3300" b="0" i="0" u="none" strike="noStrike" dirty="0">
                          <a:solidFill>
                            <a:schemeClr val="tx1"/>
                          </a:solidFill>
                          <a:effectLst/>
                          <a:latin typeface="Arial"/>
                        </a:rPr>
                        <a:t>+6</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3117145418"/>
                  </a:ext>
                </a:extLst>
              </a:tr>
              <a:tr h="652066">
                <a:tc>
                  <a:txBody>
                    <a:bodyPr/>
                    <a:lstStyle/>
                    <a:p>
                      <a:pPr lvl="0" algn="r">
                        <a:spcBef>
                          <a:spcPts val="0"/>
                        </a:spcBef>
                        <a:spcAft>
                          <a:spcPts val="0"/>
                        </a:spcAft>
                        <a:buNone/>
                      </a:pPr>
                      <a:r>
                        <a:rPr lang="en-GB" sz="3300" b="0" i="0" u="none" strike="noStrike" dirty="0">
                          <a:solidFill>
                            <a:schemeClr val="tx1"/>
                          </a:solidFill>
                          <a:effectLst/>
                          <a:latin typeface="Arial"/>
                        </a:rPr>
                        <a:t>-3</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2164445252"/>
                  </a:ext>
                </a:extLst>
              </a:tr>
              <a:tr h="652066">
                <a:tc>
                  <a:txBody>
                    <a:bodyPr/>
                    <a:lstStyle/>
                    <a:p>
                      <a:pPr algn="r" fontAlgn="t">
                        <a:spcBef>
                          <a:spcPts val="0"/>
                        </a:spcBef>
                        <a:spcAft>
                          <a:spcPts val="0"/>
                        </a:spcAft>
                      </a:pPr>
                      <a:r>
                        <a:rPr lang="en-GB" sz="3300" b="0" i="0" u="none" strike="noStrike" dirty="0">
                          <a:solidFill>
                            <a:schemeClr val="tx1"/>
                          </a:solidFill>
                          <a:effectLst/>
                          <a:latin typeface="Arial"/>
                        </a:rPr>
                        <a:t>-4</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162364799"/>
                  </a:ext>
                </a:extLst>
              </a:tr>
              <a:tr h="652066">
                <a:tc>
                  <a:txBody>
                    <a:bodyPr/>
                    <a:lstStyle/>
                    <a:p>
                      <a:pPr algn="r" fontAlgn="t">
                        <a:spcBef>
                          <a:spcPts val="0"/>
                        </a:spcBef>
                        <a:spcAft>
                          <a:spcPts val="0"/>
                        </a:spcAft>
                      </a:pPr>
                      <a:r>
                        <a:rPr lang="en-GB" sz="3300" b="0" i="0" u="none" strike="noStrike" dirty="0">
                          <a:solidFill>
                            <a:schemeClr val="tx1"/>
                          </a:solidFill>
                          <a:effectLst/>
                          <a:latin typeface="Arial"/>
                        </a:rPr>
                        <a:t>+18</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152684050"/>
                  </a:ext>
                </a:extLst>
              </a:tr>
              <a:tr h="652066">
                <a:tc>
                  <a:txBody>
                    <a:bodyPr/>
                    <a:lstStyle/>
                    <a:p>
                      <a:pPr algn="r" fontAlgn="t">
                        <a:spcBef>
                          <a:spcPts val="0"/>
                        </a:spcBef>
                        <a:spcAft>
                          <a:spcPts val="0"/>
                        </a:spcAft>
                      </a:pPr>
                      <a:r>
                        <a:rPr lang="en-GB" sz="3300" b="0" i="0" u="none" strike="noStrike" dirty="0">
                          <a:solidFill>
                            <a:schemeClr val="tx1"/>
                          </a:solidFill>
                          <a:effectLst/>
                          <a:latin typeface="Arial"/>
                        </a:rPr>
                        <a:t>+6</a:t>
                      </a:r>
                      <a:endParaRPr lang="en-GB" sz="5900" b="0"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2301058331"/>
                  </a:ext>
                </a:extLst>
              </a:tr>
              <a:tr h="652066">
                <a:tc>
                  <a:txBody>
                    <a:bodyPr/>
                    <a:lstStyle/>
                    <a:p>
                      <a:pPr algn="r" fontAlgn="t">
                        <a:spcBef>
                          <a:spcPts val="0"/>
                        </a:spcBef>
                        <a:spcAft>
                          <a:spcPts val="0"/>
                        </a:spcAft>
                      </a:pPr>
                      <a:r>
                        <a:rPr lang="en-GB" sz="3300" b="1" i="0" u="none" strike="noStrike" dirty="0">
                          <a:solidFill>
                            <a:schemeClr val="tx1"/>
                          </a:solidFill>
                          <a:effectLst/>
                          <a:latin typeface="Arial"/>
                        </a:rPr>
                        <a:t>+23</a:t>
                      </a:r>
                      <a:endParaRPr lang="en-GB" sz="5900" b="1" i="0" u="none" strike="noStrike" dirty="0">
                        <a:solidFill>
                          <a:schemeClr val="tx1"/>
                        </a:solidFill>
                        <a:effectLst/>
                        <a:latin typeface="Arial"/>
                      </a:endParaRPr>
                    </a:p>
                  </a:txBody>
                  <a:tcPr marL="62578" marR="62578" marT="31289" marB="0">
                    <a:lnL>
                      <a:noFill/>
                    </a:lnL>
                    <a:lnR>
                      <a:noFill/>
                    </a:lnR>
                    <a:lnT>
                      <a:noFill/>
                    </a:lnT>
                    <a:lnB>
                      <a:noFill/>
                    </a:lnB>
                  </a:tcPr>
                </a:tc>
                <a:extLst>
                  <a:ext uri="{0D108BD9-81ED-4DB2-BD59-A6C34878D82A}">
                    <a16:rowId xmlns:a16="http://schemas.microsoft.com/office/drawing/2014/main" val="430928650"/>
                  </a:ext>
                </a:extLst>
              </a:tr>
            </a:tbl>
          </a:graphicData>
        </a:graphic>
      </p:graphicFrame>
    </p:spTree>
    <p:extLst>
      <p:ext uri="{BB962C8B-B14F-4D97-AF65-F5344CB8AC3E}">
        <p14:creationId xmlns:p14="http://schemas.microsoft.com/office/powerpoint/2010/main" val="371961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F66E-F25D-41DE-AF38-09DFA7843E58}"/>
              </a:ext>
            </a:extLst>
          </p:cNvPr>
          <p:cNvSpPr>
            <a:spLocks noGrp="1"/>
          </p:cNvSpPr>
          <p:nvPr>
            <p:ph type="title"/>
          </p:nvPr>
        </p:nvSpPr>
        <p:spPr/>
        <p:txBody>
          <a:bodyPr/>
          <a:lstStyle/>
          <a:p>
            <a:r>
              <a:rPr lang="en-GB" dirty="0">
                <a:solidFill>
                  <a:srgbClr val="0070C0"/>
                </a:solidFill>
              </a:rPr>
              <a:t>RCEA Membership Fees</a:t>
            </a:r>
          </a:p>
        </p:txBody>
      </p:sp>
      <p:sp>
        <p:nvSpPr>
          <p:cNvPr id="4" name="Content Placeholder 3">
            <a:extLst>
              <a:ext uri="{FF2B5EF4-FFF2-40B4-BE49-F238E27FC236}">
                <a16:creationId xmlns:a16="http://schemas.microsoft.com/office/drawing/2014/main" id="{C0A82D05-2684-4200-AC5A-600E1D7A0419}"/>
              </a:ext>
            </a:extLst>
          </p:cNvPr>
          <p:cNvSpPr>
            <a:spLocks noGrp="1"/>
          </p:cNvSpPr>
          <p:nvPr>
            <p:ph sz="half" idx="2"/>
          </p:nvPr>
        </p:nvSpPr>
        <p:spPr>
          <a:xfrm>
            <a:off x="609600" y="1556792"/>
            <a:ext cx="5386917" cy="4569372"/>
          </a:xfrm>
        </p:spPr>
        <p:txBody>
          <a:bodyPr vert="horz" lIns="91440" tIns="45720" rIns="91440" bIns="45720" rtlCol="0" anchor="t">
            <a:normAutofit/>
          </a:bodyPr>
          <a:lstStyle/>
          <a:p>
            <a:pPr marL="0" indent="0">
              <a:buNone/>
            </a:pPr>
            <a:r>
              <a:rPr lang="en-US" b="1" dirty="0"/>
              <a:t>Ordinary Membership</a:t>
            </a:r>
          </a:p>
          <a:p>
            <a:pPr marL="0" indent="0">
              <a:buNone/>
            </a:pPr>
            <a:r>
              <a:rPr lang="en-US" dirty="0"/>
              <a:t>Member or Fellow of the ICE (MICE or FICE) or satisfy RCEA as to suitability. </a:t>
            </a:r>
          </a:p>
          <a:p>
            <a:pPr marL="0" indent="0">
              <a:buNone/>
            </a:pPr>
            <a:r>
              <a:rPr lang="en-US" b="1" dirty="0"/>
              <a:t>£18.50 for year 2023</a:t>
            </a:r>
            <a:endParaRPr lang="en-US" b="1" dirty="0">
              <a:cs typeface="Arial"/>
            </a:endParaRPr>
          </a:p>
          <a:p>
            <a:pPr marL="0" indent="0">
              <a:buNone/>
            </a:pPr>
            <a:endParaRPr lang="en-GB" dirty="0"/>
          </a:p>
        </p:txBody>
      </p:sp>
      <p:sp>
        <p:nvSpPr>
          <p:cNvPr id="6" name="Content Placeholder 5">
            <a:extLst>
              <a:ext uri="{FF2B5EF4-FFF2-40B4-BE49-F238E27FC236}">
                <a16:creationId xmlns:a16="http://schemas.microsoft.com/office/drawing/2014/main" id="{080E8840-7006-4087-8CDF-542CBD35E0A1}"/>
              </a:ext>
            </a:extLst>
          </p:cNvPr>
          <p:cNvSpPr>
            <a:spLocks noGrp="1"/>
          </p:cNvSpPr>
          <p:nvPr>
            <p:ph sz="quarter" idx="4"/>
          </p:nvPr>
        </p:nvSpPr>
        <p:spPr>
          <a:xfrm>
            <a:off x="6278696" y="1052736"/>
            <a:ext cx="5389033" cy="2555131"/>
          </a:xfrm>
        </p:spPr>
        <p:txBody>
          <a:bodyPr vert="horz" lIns="91440" tIns="45720" rIns="91440" bIns="45720" rtlCol="0" anchor="t">
            <a:normAutofit/>
          </a:bodyPr>
          <a:lstStyle/>
          <a:p>
            <a:pPr marL="0" indent="0">
              <a:buNone/>
            </a:pPr>
            <a:r>
              <a:rPr lang="en-US" b="1" dirty="0"/>
              <a:t>Graduate Membership</a:t>
            </a:r>
          </a:p>
          <a:p>
            <a:pPr marL="0" indent="0">
              <a:buNone/>
            </a:pPr>
            <a:r>
              <a:rPr lang="en-US" dirty="0"/>
              <a:t>Graduate Member of the ICE (GMICE) or meet equivalent requirements. </a:t>
            </a:r>
          </a:p>
          <a:p>
            <a:pPr marL="0" indent="0">
              <a:buNone/>
            </a:pPr>
            <a:r>
              <a:rPr lang="en-US" b="1" dirty="0"/>
              <a:t>£8.75 for year 2023</a:t>
            </a:r>
            <a:endParaRPr lang="en-GB" b="1" dirty="0"/>
          </a:p>
        </p:txBody>
      </p:sp>
      <p:sp>
        <p:nvSpPr>
          <p:cNvPr id="8" name="Content Placeholder 5">
            <a:extLst>
              <a:ext uri="{FF2B5EF4-FFF2-40B4-BE49-F238E27FC236}">
                <a16:creationId xmlns:a16="http://schemas.microsoft.com/office/drawing/2014/main" id="{F6EAC1C9-6735-44D0-A2DC-2A37B9706321}"/>
              </a:ext>
            </a:extLst>
          </p:cNvPr>
          <p:cNvSpPr txBox="1">
            <a:spLocks/>
          </p:cNvSpPr>
          <p:nvPr/>
        </p:nvSpPr>
        <p:spPr>
          <a:xfrm>
            <a:off x="6286757" y="2996952"/>
            <a:ext cx="5389033" cy="2616813"/>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b="1" dirty="0"/>
              <a:t>Retired Members</a:t>
            </a:r>
          </a:p>
          <a:p>
            <a:pPr marL="0" indent="0">
              <a:buFont typeface="Arial" pitchFamily="34" charset="0"/>
              <a:buNone/>
            </a:pPr>
            <a:r>
              <a:rPr lang="en-US" dirty="0"/>
              <a:t>Open to all retired professionals. </a:t>
            </a:r>
          </a:p>
          <a:p>
            <a:pPr marL="0" indent="0">
              <a:buFont typeface="Arial" pitchFamily="34" charset="0"/>
              <a:buNone/>
            </a:pPr>
            <a:r>
              <a:rPr lang="en-US" b="1" dirty="0"/>
              <a:t>£5.50 for year 2023</a:t>
            </a:r>
            <a:endParaRPr lang="en-US" b="1" dirty="0">
              <a:cs typeface="Arial"/>
            </a:endParaRPr>
          </a:p>
          <a:p>
            <a:pPr marL="0" indent="0">
              <a:buFont typeface="Arial" pitchFamily="34" charset="0"/>
              <a:buNone/>
            </a:pPr>
            <a:endParaRPr lang="en-US" b="1" dirty="0"/>
          </a:p>
          <a:p>
            <a:pPr marL="0" indent="0">
              <a:buFont typeface="Arial" pitchFamily="34" charset="0"/>
              <a:buNone/>
            </a:pPr>
            <a:r>
              <a:rPr lang="en-US" b="1" dirty="0">
                <a:latin typeface="Cambria" panose="02040503050406030204" pitchFamily="18" charset="0"/>
              </a:rPr>
              <a:t>Student Member of ICE</a:t>
            </a:r>
          </a:p>
          <a:p>
            <a:pPr marL="0" indent="0">
              <a:buFont typeface="Arial" pitchFamily="34" charset="0"/>
              <a:buNone/>
            </a:pPr>
            <a:r>
              <a:rPr lang="en-US" dirty="0"/>
              <a:t>Free</a:t>
            </a:r>
            <a:endParaRPr lang="en-GB" dirty="0"/>
          </a:p>
        </p:txBody>
      </p:sp>
      <p:pic>
        <p:nvPicPr>
          <p:cNvPr id="9" name="Picture 8">
            <a:extLst>
              <a:ext uri="{FF2B5EF4-FFF2-40B4-BE49-F238E27FC236}">
                <a16:creationId xmlns:a16="http://schemas.microsoft.com/office/drawing/2014/main" id="{41DB68C7-C919-4484-A5D4-2B38E0B8F826}"/>
              </a:ext>
            </a:extLst>
          </p:cNvPr>
          <p:cNvPicPr>
            <a:picLocks noChangeAspect="1"/>
          </p:cNvPicPr>
          <p:nvPr/>
        </p:nvPicPr>
        <p:blipFill rotWithShape="1">
          <a:blip r:embed="rId2"/>
          <a:srcRect b="27009"/>
          <a:stretch/>
        </p:blipFill>
        <p:spPr>
          <a:xfrm>
            <a:off x="327421" y="3867273"/>
            <a:ext cx="5858006" cy="1974054"/>
          </a:xfrm>
          <a:prstGeom prst="rect">
            <a:avLst/>
          </a:prstGeom>
        </p:spPr>
      </p:pic>
      <p:pic>
        <p:nvPicPr>
          <p:cNvPr id="10" name="Picture 9">
            <a:extLst>
              <a:ext uri="{FF2B5EF4-FFF2-40B4-BE49-F238E27FC236}">
                <a16:creationId xmlns:a16="http://schemas.microsoft.com/office/drawing/2014/main" id="{FCF3E0C1-A95B-4768-AFDA-9BA7EDAE9E06}"/>
              </a:ext>
            </a:extLst>
          </p:cNvPr>
          <p:cNvPicPr>
            <a:picLocks noChangeAspect="1"/>
          </p:cNvPicPr>
          <p:nvPr/>
        </p:nvPicPr>
        <p:blipFill>
          <a:blip r:embed="rId3"/>
          <a:stretch>
            <a:fillRect/>
          </a:stretch>
        </p:blipFill>
        <p:spPr>
          <a:xfrm>
            <a:off x="0" y="5598836"/>
            <a:ext cx="12192000" cy="1239990"/>
          </a:xfrm>
          <a:prstGeom prst="rect">
            <a:avLst/>
          </a:prstGeom>
        </p:spPr>
      </p:pic>
    </p:spTree>
    <p:extLst>
      <p:ext uri="{BB962C8B-B14F-4D97-AF65-F5344CB8AC3E}">
        <p14:creationId xmlns:p14="http://schemas.microsoft.com/office/powerpoint/2010/main" val="378929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a:bodyPr>
          <a:lstStyle/>
          <a:p>
            <a:pPr algn="l"/>
            <a:r>
              <a:rPr lang="en-GB" dirty="0"/>
              <a:t>Annual General Meeting</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1874836"/>
            <a:ext cx="10972800" cy="4251328"/>
          </a:xfrm>
        </p:spPr>
        <p:txBody>
          <a:bodyPr vert="horz" lIns="91440" tIns="45720" rIns="91440" bIns="45720" rtlCol="0" anchor="t">
            <a:normAutofit/>
          </a:bodyPr>
          <a:lstStyle/>
          <a:p>
            <a:pPr marL="0" indent="0">
              <a:buNone/>
            </a:pPr>
            <a:r>
              <a:rPr lang="en-GB" b="1" dirty="0">
                <a:latin typeface="Calibri" panose="020F0502020204030204" pitchFamily="34" charset="0"/>
                <a:cs typeface="Calibri" panose="020F0502020204030204" pitchFamily="34" charset="0"/>
              </a:rPr>
              <a:t>Welcome to 2024 AGM for the RCEA</a:t>
            </a:r>
          </a:p>
          <a:p>
            <a:r>
              <a:rPr lang="en-GB" dirty="0">
                <a:latin typeface="Calibri"/>
                <a:cs typeface="Calibri"/>
              </a:rPr>
              <a:t>The AGM is hybrid event.</a:t>
            </a:r>
            <a:endParaRPr lang="en-GB" dirty="0">
              <a:latin typeface="Arial"/>
              <a:cs typeface="Arial"/>
            </a:endParaRPr>
          </a:p>
          <a:p>
            <a:r>
              <a:rPr lang="en-GB" dirty="0">
                <a:latin typeface="Calibri"/>
                <a:cs typeface="Calibri"/>
              </a:rPr>
              <a:t>Voting is only available for those who are in-person.</a:t>
            </a:r>
          </a:p>
          <a:p>
            <a:r>
              <a:rPr lang="en-GB" dirty="0">
                <a:latin typeface="Calibri"/>
                <a:cs typeface="Calibri"/>
              </a:rPr>
              <a:t>However, if there are any objections from on-line, please raised the objection within the chat.</a:t>
            </a:r>
          </a:p>
          <a:p>
            <a:pPr marL="0" indent="0">
              <a:buNone/>
            </a:pPr>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54381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GB" dirty="0">
                <a:latin typeface="Cambria"/>
                <a:ea typeface="Cambria"/>
              </a:rPr>
              <a:t>Proposer to 2024 Membership Fees</a:t>
            </a:r>
            <a:endParaRPr lang="en-US" dirty="0"/>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1245434"/>
            <a:ext cx="10972800" cy="4880730"/>
          </a:xfrm>
        </p:spPr>
        <p:txBody>
          <a:bodyPr vert="horz" lIns="91440" tIns="45720" rIns="91440" bIns="45720" rtlCol="0" anchor="t">
            <a:normAutofit/>
          </a:bodyPr>
          <a:lstStyle/>
          <a:p>
            <a:pPr marL="0" indent="0">
              <a:lnSpc>
                <a:spcPct val="134000"/>
              </a:lnSpc>
              <a:spcBef>
                <a:spcPts val="1800"/>
              </a:spcBef>
              <a:buNone/>
            </a:pPr>
            <a:r>
              <a:rPr lang="en-GB" sz="2300" dirty="0">
                <a:latin typeface="Calibri"/>
                <a:cs typeface="Calibri"/>
              </a:rPr>
              <a:t>The Committee asks the AGM to agree that the membership subscription renewal fees for 2024 will remain at the current level.  </a:t>
            </a:r>
            <a:endParaRPr lang="en-US" sz="2300" dirty="0">
              <a:latin typeface="Calibri"/>
              <a:cs typeface="Calibri"/>
            </a:endParaRPr>
          </a:p>
          <a:p>
            <a:pPr marL="0" indent="0">
              <a:lnSpc>
                <a:spcPct val="134000"/>
              </a:lnSpc>
              <a:spcBef>
                <a:spcPts val="1800"/>
              </a:spcBef>
              <a:buNone/>
            </a:pPr>
            <a:r>
              <a:rPr lang="en-GB" sz="2300" dirty="0">
                <a:latin typeface="Calibri"/>
                <a:cs typeface="Calibri"/>
              </a:rPr>
              <a:t>The Honorary Secretary (Treasurer) has proposed that due to the healthy reserves of the RCEA, that there is no current need to review the fees.</a:t>
            </a:r>
            <a:endParaRPr lang="en-US" sz="2300" dirty="0">
              <a:latin typeface="Calibri"/>
              <a:cs typeface="Calibri"/>
            </a:endParaRPr>
          </a:p>
          <a:p>
            <a:pPr marL="0" indent="0">
              <a:lnSpc>
                <a:spcPct val="134000"/>
              </a:lnSpc>
              <a:spcBef>
                <a:spcPts val="1800"/>
              </a:spcBef>
              <a:buNone/>
            </a:pPr>
            <a:r>
              <a:rPr lang="en-GB" sz="2300" dirty="0">
                <a:latin typeface="Calibri"/>
                <a:cs typeface="Calibri"/>
              </a:rPr>
              <a:t>This will be reviewed again next at the 2025 AGM.</a:t>
            </a:r>
            <a:endParaRPr lang="en-US" sz="2300" dirty="0">
              <a:latin typeface="Calibri"/>
              <a:cs typeface="Calibri"/>
            </a:endParaRPr>
          </a:p>
          <a:p>
            <a:r>
              <a:rPr lang="en-GB" sz="4800" dirty="0">
                <a:latin typeface="Calibri"/>
                <a:cs typeface="Calibri"/>
              </a:rPr>
              <a:t>Proposer</a:t>
            </a:r>
            <a:endParaRPr lang="en-GB" dirty="0">
              <a:latin typeface="Calibri"/>
              <a:cs typeface="Calibri"/>
            </a:endParaRPr>
          </a:p>
          <a:p>
            <a:r>
              <a:rPr lang="en-GB" sz="4800" dirty="0">
                <a:latin typeface="Calibri"/>
                <a:cs typeface="Calibri"/>
              </a:rPr>
              <a:t>Seconder</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445862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916901"/>
            <a:ext cx="9326827" cy="1143000"/>
          </a:xfrm>
        </p:spPr>
        <p:txBody>
          <a:bodyPr anchor="ctr">
            <a:normAutofit/>
          </a:bodyPr>
          <a:lstStyle/>
          <a:p>
            <a:r>
              <a:rPr lang="en-GB" dirty="0"/>
              <a:t>2024 Membership Fee Proposal</a:t>
            </a:r>
          </a:p>
        </p:txBody>
      </p:sp>
      <p:sp>
        <p:nvSpPr>
          <p:cNvPr id="2" name="Content Placeholder 9">
            <a:extLst>
              <a:ext uri="{FF2B5EF4-FFF2-40B4-BE49-F238E27FC236}">
                <a16:creationId xmlns:a16="http://schemas.microsoft.com/office/drawing/2014/main" id="{5A04C9D0-378D-D7BC-0451-849DD2D04C98}"/>
              </a:ext>
            </a:extLst>
          </p:cNvPr>
          <p:cNvSpPr txBox="1">
            <a:spLocks/>
          </p:cNvSpPr>
          <p:nvPr/>
        </p:nvSpPr>
        <p:spPr>
          <a:xfrm>
            <a:off x="609600" y="2451847"/>
            <a:ext cx="10972800" cy="34892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228786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4292" y="731836"/>
            <a:ext cx="9326827" cy="1143000"/>
          </a:xfrm>
        </p:spPr>
        <p:txBody>
          <a:bodyPr anchor="ctr">
            <a:normAutofit/>
          </a:bodyPr>
          <a:lstStyle/>
          <a:p>
            <a:r>
              <a:rPr lang="en-GB" dirty="0"/>
              <a:t>Chairperson’s Report</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pPr marL="0" indent="0">
              <a:buNone/>
            </a:pPr>
            <a:r>
              <a:rPr lang="en-GB" sz="4000" dirty="0">
                <a:latin typeface="Calibri" panose="020F0502020204030204" pitchFamily="34" charset="0"/>
                <a:cs typeface="Calibri" panose="020F0502020204030204" pitchFamily="34" charset="0"/>
              </a:rPr>
              <a:t>Presented by:</a:t>
            </a:r>
          </a:p>
          <a:p>
            <a:pPr marL="0" indent="0">
              <a:buNone/>
            </a:pPr>
            <a:r>
              <a:rPr lang="en-GB" sz="4000" dirty="0">
                <a:latin typeface="Calibri" panose="020F0502020204030204" pitchFamily="34" charset="0"/>
                <a:cs typeface="Calibri" panose="020F0502020204030204" pitchFamily="34" charset="0"/>
              </a:rPr>
              <a:t>Steve McCormick, Chairperson</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326054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9326827" cy="1143000"/>
          </a:xfrm>
        </p:spPr>
        <p:txBody>
          <a:bodyPr/>
          <a:lstStyle/>
          <a:p>
            <a:r>
              <a:rPr lang="en-GB" dirty="0">
                <a:latin typeface="Cambria"/>
                <a:ea typeface="Cambria"/>
              </a:rPr>
              <a:t>Chairpersons Report 2024</a:t>
            </a:r>
            <a:endParaRPr lang="en-GB" dirty="0"/>
          </a:p>
        </p:txBody>
      </p:sp>
      <p:sp>
        <p:nvSpPr>
          <p:cNvPr id="15" name="Content Placeholder 14">
            <a:extLst>
              <a:ext uri="{FF2B5EF4-FFF2-40B4-BE49-F238E27FC236}">
                <a16:creationId xmlns:a16="http://schemas.microsoft.com/office/drawing/2014/main" id="{69182DA8-6029-410F-ACF4-B2022335FE9A}"/>
              </a:ext>
            </a:extLst>
          </p:cNvPr>
          <p:cNvSpPr>
            <a:spLocks noGrp="1"/>
          </p:cNvSpPr>
          <p:nvPr>
            <p:ph sz="half" idx="2"/>
          </p:nvPr>
        </p:nvSpPr>
        <p:spPr>
          <a:xfrm>
            <a:off x="609600" y="1689209"/>
            <a:ext cx="5386917" cy="4764127"/>
          </a:xfrm>
        </p:spPr>
        <p:txBody>
          <a:bodyPr vert="horz" lIns="91440" tIns="45720" rIns="91440" bIns="45720" rtlCol="0" anchor="t">
            <a:normAutofit fontScale="77500" lnSpcReduction="20000"/>
          </a:bodyPr>
          <a:lstStyle/>
          <a:p>
            <a:pPr marL="0" indent="0">
              <a:buNone/>
            </a:pPr>
            <a:r>
              <a:rPr lang="en-GB" dirty="0">
                <a:latin typeface="Calibri" panose="020F0502020204030204" pitchFamily="34" charset="0"/>
                <a:cs typeface="Calibri" panose="020F0502020204030204" pitchFamily="34" charset="0"/>
              </a:rPr>
              <a:t>Strategy:</a:t>
            </a:r>
          </a:p>
          <a:p>
            <a:r>
              <a:rPr lang="en-GB" dirty="0">
                <a:latin typeface="Calibri"/>
                <a:cs typeface="Calibri"/>
              </a:rPr>
              <a:t>Going forward, ICE have cut meeting room availability for RCEA at GGS by 50%, from 10 to 5. These cuts don’t just affect RCEA and are a result of reduced in-person attendance and success of hybrid events.</a:t>
            </a:r>
          </a:p>
          <a:p>
            <a:r>
              <a:rPr lang="en-GB" dirty="0">
                <a:latin typeface="Calibri"/>
                <a:cs typeface="Calibri"/>
              </a:rPr>
              <a:t>RCEA have responded to this by increasing number of meetings in the regions.</a:t>
            </a:r>
          </a:p>
          <a:p>
            <a:r>
              <a:rPr lang="en-GB" dirty="0">
                <a:latin typeface="Calibri"/>
                <a:cs typeface="Calibri"/>
              </a:rPr>
              <a:t>RCEA have also introduced lunch and learn sessions in response to members who stated that we needed to look at different days and times rather than the usual Thursday evening meetings. </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AGM Review</a:t>
            </a:r>
          </a:p>
          <a:p>
            <a:r>
              <a:rPr lang="en-GB" dirty="0">
                <a:latin typeface="Calibri" panose="020F0502020204030204" pitchFamily="34" charset="0"/>
                <a:cs typeface="Calibri" panose="020F0502020204030204" pitchFamily="34" charset="0"/>
              </a:rPr>
              <a:t>Membership Numbers</a:t>
            </a:r>
          </a:p>
          <a:p>
            <a:r>
              <a:rPr lang="en-GB" dirty="0">
                <a:latin typeface="Calibri"/>
                <a:cs typeface="Calibri"/>
              </a:rPr>
              <a:t>Range of Events</a:t>
            </a:r>
          </a:p>
          <a:p>
            <a:r>
              <a:rPr lang="en-GB" dirty="0">
                <a:latin typeface="Calibri" panose="020F0502020204030204" pitchFamily="34" charset="0"/>
                <a:cs typeface="Calibri" panose="020F0502020204030204" pitchFamily="34" charset="0"/>
              </a:rPr>
              <a:t>Committee</a:t>
            </a:r>
          </a:p>
        </p:txBody>
      </p:sp>
      <p:pic>
        <p:nvPicPr>
          <p:cNvPr id="4" name="Picture 4">
            <a:extLst>
              <a:ext uri="{FF2B5EF4-FFF2-40B4-BE49-F238E27FC236}">
                <a16:creationId xmlns:a16="http://schemas.microsoft.com/office/drawing/2014/main" id="{B37D56AA-21D9-A75C-E575-9A8A5C937ADB}"/>
              </a:ext>
            </a:extLst>
          </p:cNvPr>
          <p:cNvPicPr>
            <a:picLocks noChangeAspect="1"/>
          </p:cNvPicPr>
          <p:nvPr/>
        </p:nvPicPr>
        <p:blipFill>
          <a:blip r:embed="rId2"/>
          <a:stretch>
            <a:fillRect/>
          </a:stretch>
        </p:blipFill>
        <p:spPr>
          <a:xfrm>
            <a:off x="6281531" y="1861931"/>
            <a:ext cx="5575851" cy="4177747"/>
          </a:xfrm>
          <a:prstGeom prst="rect">
            <a:avLst/>
          </a:prstGeom>
        </p:spPr>
      </p:pic>
    </p:spTree>
    <p:extLst>
      <p:ext uri="{BB962C8B-B14F-4D97-AF65-F5344CB8AC3E}">
        <p14:creationId xmlns:p14="http://schemas.microsoft.com/office/powerpoint/2010/main" val="2398962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mbria"/>
                <a:ea typeface="Cambria"/>
              </a:rPr>
              <a:t>RCEA Events held in 2023-2024</a:t>
            </a:r>
            <a:endParaRPr lang="en-GB" dirty="0"/>
          </a:p>
        </p:txBody>
      </p:sp>
      <p:sp>
        <p:nvSpPr>
          <p:cNvPr id="7" name="Text Placeholder 6"/>
          <p:cNvSpPr>
            <a:spLocks noGrp="1"/>
          </p:cNvSpPr>
          <p:nvPr>
            <p:ph type="body" sz="quarter" idx="3"/>
          </p:nvPr>
        </p:nvSpPr>
        <p:spPr>
          <a:xfrm>
            <a:off x="6384032" y="1535113"/>
            <a:ext cx="5389033" cy="639762"/>
          </a:xfrm>
        </p:spPr>
        <p:txBody>
          <a:bodyPr>
            <a:normAutofit/>
          </a:bodyPr>
          <a:lstStyle/>
          <a:p>
            <a:r>
              <a:rPr lang="en-GB" dirty="0">
                <a:latin typeface="Cambria" panose="02040503050406030204" pitchFamily="18" charset="0"/>
              </a:rPr>
              <a:t> </a:t>
            </a:r>
          </a:p>
        </p:txBody>
      </p:sp>
      <p:sp>
        <p:nvSpPr>
          <p:cNvPr id="6" name="Content Placeholder 5">
            <a:extLst>
              <a:ext uri="{FF2B5EF4-FFF2-40B4-BE49-F238E27FC236}">
                <a16:creationId xmlns:a16="http://schemas.microsoft.com/office/drawing/2014/main" id="{2FE07072-346B-49E1-82CC-B9F61F68AC60}"/>
              </a:ext>
            </a:extLst>
          </p:cNvPr>
          <p:cNvSpPr>
            <a:spLocks noGrp="1"/>
          </p:cNvSpPr>
          <p:nvPr>
            <p:ph sz="half" idx="2"/>
          </p:nvPr>
        </p:nvSpPr>
        <p:spPr>
          <a:xfrm>
            <a:off x="609600" y="1700809"/>
            <a:ext cx="5386917" cy="1224136"/>
          </a:xfrm>
        </p:spPr>
        <p:txBody>
          <a:bodyPr vert="horz" lIns="91440" tIns="45720" rIns="91440" bIns="45720" rtlCol="0" anchor="t">
            <a:normAutofit/>
          </a:bodyPr>
          <a:lstStyle/>
          <a:p>
            <a:pPr marL="0" indent="0">
              <a:buNone/>
            </a:pPr>
            <a:r>
              <a:rPr lang="en-US" dirty="0">
                <a:latin typeface="Times New Roman" panose="02020603050405020304" pitchFamily="18" charset="0"/>
                <a:cs typeface="Times New Roman" panose="02020603050405020304" pitchFamily="18" charset="0"/>
              </a:rPr>
              <a:t>25 May 2023 - York</a:t>
            </a:r>
          </a:p>
          <a:p>
            <a:pPr marL="0" indent="0">
              <a:buNone/>
            </a:pPr>
            <a:r>
              <a:rPr lang="en-US" sz="2000" b="1" dirty="0"/>
              <a:t>Transpennine Route Upgrade – East of Leeds: On Track to Better</a:t>
            </a:r>
            <a:endParaRPr lang="en-US" sz="2000" b="1" dirty="0">
              <a:cs typeface="Arial"/>
            </a:endParaRPr>
          </a:p>
        </p:txBody>
      </p:sp>
      <p:sp>
        <p:nvSpPr>
          <p:cNvPr id="9" name="Content Placeholder 8">
            <a:extLst>
              <a:ext uri="{FF2B5EF4-FFF2-40B4-BE49-F238E27FC236}">
                <a16:creationId xmlns:a16="http://schemas.microsoft.com/office/drawing/2014/main" id="{F7D885DE-BC68-4217-AD27-740C309B83AF}"/>
              </a:ext>
            </a:extLst>
          </p:cNvPr>
          <p:cNvSpPr>
            <a:spLocks noGrp="1"/>
          </p:cNvSpPr>
          <p:nvPr>
            <p:ph sz="quarter" idx="4"/>
          </p:nvPr>
        </p:nvSpPr>
        <p:spPr>
          <a:xfrm>
            <a:off x="6442489" y="1700808"/>
            <a:ext cx="4979070" cy="1224136"/>
          </a:xfrm>
        </p:spPr>
        <p:txBody>
          <a:bodyPr vert="horz" lIns="91440" tIns="45720" rIns="91440" bIns="45720" rtlCol="0" anchor="t">
            <a:normAutofit/>
          </a:bodyPr>
          <a:lstStyle/>
          <a:p>
            <a:pPr marL="0" indent="0">
              <a:buNone/>
            </a:pPr>
            <a:r>
              <a:rPr lang="en-GB" dirty="0">
                <a:latin typeface="Cambria"/>
                <a:ea typeface="Cambria"/>
              </a:rPr>
              <a:t>22 June 2023 - London</a:t>
            </a:r>
            <a:endParaRPr lang="en-GB" dirty="0">
              <a:latin typeface="Cambria" panose="02040503050406030204" pitchFamily="18" charset="0"/>
            </a:endParaRPr>
          </a:p>
          <a:p>
            <a:pPr marL="0" indent="0">
              <a:buNone/>
            </a:pPr>
            <a:r>
              <a:rPr lang="en-US" sz="2000" b="1" dirty="0"/>
              <a:t>Affordable Electrification: Reducing the Amount of Civil Engineering Required</a:t>
            </a:r>
            <a:endParaRPr lang="en-US" sz="2000" b="1" dirty="0">
              <a:cs typeface="Arial"/>
            </a:endParaRPr>
          </a:p>
        </p:txBody>
      </p:sp>
      <p:pic>
        <p:nvPicPr>
          <p:cNvPr id="12" name="Picture 11">
            <a:extLst>
              <a:ext uri="{FF2B5EF4-FFF2-40B4-BE49-F238E27FC236}">
                <a16:creationId xmlns:a16="http://schemas.microsoft.com/office/drawing/2014/main" id="{B4C283AE-23EC-C683-5757-67985ECA1380}"/>
              </a:ext>
            </a:extLst>
          </p:cNvPr>
          <p:cNvPicPr>
            <a:picLocks noChangeAspect="1"/>
          </p:cNvPicPr>
          <p:nvPr/>
        </p:nvPicPr>
        <p:blipFill>
          <a:blip r:embed="rId2"/>
          <a:stretch>
            <a:fillRect/>
          </a:stretch>
        </p:blipFill>
        <p:spPr>
          <a:xfrm>
            <a:off x="6384032" y="2924943"/>
            <a:ext cx="4752528" cy="3471061"/>
          </a:xfrm>
          <a:prstGeom prst="rect">
            <a:avLst/>
          </a:prstGeom>
        </p:spPr>
      </p:pic>
      <p:pic>
        <p:nvPicPr>
          <p:cNvPr id="13" name="Picture 12">
            <a:extLst>
              <a:ext uri="{FF2B5EF4-FFF2-40B4-BE49-F238E27FC236}">
                <a16:creationId xmlns:a16="http://schemas.microsoft.com/office/drawing/2014/main" id="{7C1FF35A-0BFA-C890-7393-F524EE33E124}"/>
              </a:ext>
            </a:extLst>
          </p:cNvPr>
          <p:cNvPicPr>
            <a:picLocks noChangeAspect="1"/>
          </p:cNvPicPr>
          <p:nvPr/>
        </p:nvPicPr>
        <p:blipFill rotWithShape="1">
          <a:blip r:embed="rId3"/>
          <a:srcRect l="6319" r="23810"/>
          <a:stretch/>
        </p:blipFill>
        <p:spPr>
          <a:xfrm>
            <a:off x="609601" y="2927885"/>
            <a:ext cx="5198368" cy="3468120"/>
          </a:xfrm>
          <a:prstGeom prst="rect">
            <a:avLst/>
          </a:prstGeom>
        </p:spPr>
      </p:pic>
    </p:spTree>
    <p:extLst>
      <p:ext uri="{BB962C8B-B14F-4D97-AF65-F5344CB8AC3E}">
        <p14:creationId xmlns:p14="http://schemas.microsoft.com/office/powerpoint/2010/main" val="3283287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mbria"/>
                <a:ea typeface="Cambria"/>
              </a:rPr>
              <a:t>RCEA Events held in 2023-2024</a:t>
            </a:r>
            <a:endParaRPr lang="en-GB" dirty="0"/>
          </a:p>
        </p:txBody>
      </p:sp>
      <p:sp>
        <p:nvSpPr>
          <p:cNvPr id="7" name="Text Placeholder 6"/>
          <p:cNvSpPr>
            <a:spLocks noGrp="1"/>
          </p:cNvSpPr>
          <p:nvPr>
            <p:ph type="body" sz="quarter" idx="3"/>
          </p:nvPr>
        </p:nvSpPr>
        <p:spPr>
          <a:xfrm>
            <a:off x="6384032" y="1535113"/>
            <a:ext cx="5389033" cy="639762"/>
          </a:xfrm>
        </p:spPr>
        <p:txBody>
          <a:bodyPr>
            <a:normAutofit/>
          </a:bodyPr>
          <a:lstStyle/>
          <a:p>
            <a:r>
              <a:rPr lang="en-GB" dirty="0">
                <a:latin typeface="Cambria" panose="02040503050406030204" pitchFamily="18" charset="0"/>
              </a:rPr>
              <a:t> </a:t>
            </a:r>
          </a:p>
        </p:txBody>
      </p:sp>
      <p:sp>
        <p:nvSpPr>
          <p:cNvPr id="6" name="Content Placeholder 5">
            <a:extLst>
              <a:ext uri="{FF2B5EF4-FFF2-40B4-BE49-F238E27FC236}">
                <a16:creationId xmlns:a16="http://schemas.microsoft.com/office/drawing/2014/main" id="{2FE07072-346B-49E1-82CC-B9F61F68AC60}"/>
              </a:ext>
            </a:extLst>
          </p:cNvPr>
          <p:cNvSpPr>
            <a:spLocks noGrp="1"/>
          </p:cNvSpPr>
          <p:nvPr>
            <p:ph sz="half" idx="2"/>
          </p:nvPr>
        </p:nvSpPr>
        <p:spPr>
          <a:xfrm>
            <a:off x="609600" y="1700809"/>
            <a:ext cx="5386917" cy="1224136"/>
          </a:xfrm>
        </p:spPr>
        <p:txBody>
          <a:bodyPr vert="horz" lIns="91440" tIns="45720" rIns="91440" bIns="45720" rtlCol="0" anchor="t">
            <a:normAutofit/>
          </a:bodyPr>
          <a:lstStyle/>
          <a:p>
            <a:pPr marL="0" indent="0">
              <a:buNone/>
            </a:pPr>
            <a:r>
              <a:rPr lang="en-US" dirty="0">
                <a:latin typeface="Times New Roman" panose="02020603050405020304" pitchFamily="18" charset="0"/>
                <a:cs typeface="Times New Roman" panose="02020603050405020304" pitchFamily="18" charset="0"/>
              </a:rPr>
              <a:t>20 September 2023 - York</a:t>
            </a:r>
          </a:p>
          <a:p>
            <a:pPr marL="0" indent="0">
              <a:buNone/>
            </a:pPr>
            <a:r>
              <a:rPr lang="en-US" sz="2000" b="1" dirty="0"/>
              <a:t>Reopening and </a:t>
            </a:r>
            <a:r>
              <a:rPr lang="en-US" sz="2000" b="1" dirty="0" err="1"/>
              <a:t>Derationalising</a:t>
            </a:r>
            <a:r>
              <a:rPr lang="en-US" sz="2000" b="1" dirty="0"/>
              <a:t> the North East’s Railways</a:t>
            </a:r>
            <a:endParaRPr lang="en-US" sz="2000" b="1" dirty="0">
              <a:cs typeface="Arial"/>
            </a:endParaRPr>
          </a:p>
        </p:txBody>
      </p:sp>
      <p:sp>
        <p:nvSpPr>
          <p:cNvPr id="9" name="Content Placeholder 8">
            <a:extLst>
              <a:ext uri="{FF2B5EF4-FFF2-40B4-BE49-F238E27FC236}">
                <a16:creationId xmlns:a16="http://schemas.microsoft.com/office/drawing/2014/main" id="{F7D885DE-BC68-4217-AD27-740C309B83AF}"/>
              </a:ext>
            </a:extLst>
          </p:cNvPr>
          <p:cNvSpPr>
            <a:spLocks noGrp="1"/>
          </p:cNvSpPr>
          <p:nvPr>
            <p:ph sz="quarter" idx="4"/>
          </p:nvPr>
        </p:nvSpPr>
        <p:spPr>
          <a:xfrm>
            <a:off x="6442489" y="1700808"/>
            <a:ext cx="4979070" cy="1224136"/>
          </a:xfrm>
        </p:spPr>
        <p:txBody>
          <a:bodyPr vert="horz" lIns="91440" tIns="45720" rIns="91440" bIns="45720" rtlCol="0" anchor="t">
            <a:normAutofit/>
          </a:bodyPr>
          <a:lstStyle/>
          <a:p>
            <a:pPr marL="0" indent="0">
              <a:buNone/>
            </a:pPr>
            <a:r>
              <a:rPr lang="en-GB" dirty="0">
                <a:latin typeface="Cambria"/>
                <a:ea typeface="Cambria"/>
              </a:rPr>
              <a:t>26 October 2023 - London</a:t>
            </a:r>
            <a:endParaRPr lang="en-GB" dirty="0">
              <a:latin typeface="Cambria" panose="02040503050406030204" pitchFamily="18" charset="0"/>
            </a:endParaRPr>
          </a:p>
          <a:p>
            <a:pPr marL="0" indent="0">
              <a:buNone/>
            </a:pPr>
            <a:r>
              <a:rPr lang="en-US" sz="2000" b="1" dirty="0"/>
              <a:t>Hook Emergency Embankment Scheme: Geotech Delivery</a:t>
            </a:r>
            <a:endParaRPr lang="en-US" sz="2000" b="1" dirty="0">
              <a:cs typeface="Arial"/>
            </a:endParaRPr>
          </a:p>
        </p:txBody>
      </p:sp>
      <p:pic>
        <p:nvPicPr>
          <p:cNvPr id="3" name="Picture 2" descr="A group of people working on a green slope&#10;&#10;Description automatically generated">
            <a:extLst>
              <a:ext uri="{FF2B5EF4-FFF2-40B4-BE49-F238E27FC236}">
                <a16:creationId xmlns:a16="http://schemas.microsoft.com/office/drawing/2014/main" id="{683851C8-33ED-73D3-1C36-79EEE2883EA3}"/>
              </a:ext>
            </a:extLst>
          </p:cNvPr>
          <p:cNvPicPr>
            <a:picLocks noChangeAspect="1"/>
          </p:cNvPicPr>
          <p:nvPr/>
        </p:nvPicPr>
        <p:blipFill rotWithShape="1">
          <a:blip r:embed="rId2">
            <a:extLst>
              <a:ext uri="{28A0092B-C50C-407E-A947-70E740481C1C}">
                <a14:useLocalDpi xmlns:a14="http://schemas.microsoft.com/office/drawing/2010/main" val="0"/>
              </a:ext>
            </a:extLst>
          </a:blip>
          <a:srcRect t="10548"/>
          <a:stretch/>
        </p:blipFill>
        <p:spPr>
          <a:xfrm>
            <a:off x="6442489" y="2924943"/>
            <a:ext cx="4979070" cy="3189707"/>
          </a:xfrm>
          <a:prstGeom prst="rect">
            <a:avLst/>
          </a:prstGeom>
        </p:spPr>
      </p:pic>
      <p:pic>
        <p:nvPicPr>
          <p:cNvPr id="8" name="Picture 7" descr="A yellow train on tracks&#10;&#10;Description automatically generated">
            <a:extLst>
              <a:ext uri="{FF2B5EF4-FFF2-40B4-BE49-F238E27FC236}">
                <a16:creationId xmlns:a16="http://schemas.microsoft.com/office/drawing/2014/main" id="{6D873F30-B80A-6BFF-959A-BC6DF0FC6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924942"/>
            <a:ext cx="5585885" cy="3115808"/>
          </a:xfrm>
          <a:prstGeom prst="rect">
            <a:avLst/>
          </a:prstGeom>
        </p:spPr>
      </p:pic>
    </p:spTree>
    <p:extLst>
      <p:ext uri="{BB962C8B-B14F-4D97-AF65-F5344CB8AC3E}">
        <p14:creationId xmlns:p14="http://schemas.microsoft.com/office/powerpoint/2010/main" val="715001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mbria"/>
                <a:ea typeface="Cambria"/>
              </a:rPr>
              <a:t>RCEA Events held in 2023-2024</a:t>
            </a:r>
            <a:endParaRPr lang="en-GB" dirty="0"/>
          </a:p>
        </p:txBody>
      </p:sp>
      <p:sp>
        <p:nvSpPr>
          <p:cNvPr id="7" name="Text Placeholder 6"/>
          <p:cNvSpPr>
            <a:spLocks noGrp="1"/>
          </p:cNvSpPr>
          <p:nvPr>
            <p:ph type="body" sz="quarter" idx="3"/>
          </p:nvPr>
        </p:nvSpPr>
        <p:spPr>
          <a:xfrm>
            <a:off x="6384032" y="1535113"/>
            <a:ext cx="5389033" cy="639762"/>
          </a:xfrm>
        </p:spPr>
        <p:txBody>
          <a:bodyPr>
            <a:normAutofit/>
          </a:bodyPr>
          <a:lstStyle/>
          <a:p>
            <a:r>
              <a:rPr lang="en-GB" dirty="0">
                <a:latin typeface="Cambria" panose="02040503050406030204" pitchFamily="18" charset="0"/>
              </a:rPr>
              <a:t> </a:t>
            </a:r>
          </a:p>
        </p:txBody>
      </p:sp>
      <p:sp>
        <p:nvSpPr>
          <p:cNvPr id="6" name="Content Placeholder 5">
            <a:extLst>
              <a:ext uri="{FF2B5EF4-FFF2-40B4-BE49-F238E27FC236}">
                <a16:creationId xmlns:a16="http://schemas.microsoft.com/office/drawing/2014/main" id="{2FE07072-346B-49E1-82CC-B9F61F68AC60}"/>
              </a:ext>
            </a:extLst>
          </p:cNvPr>
          <p:cNvSpPr>
            <a:spLocks noGrp="1"/>
          </p:cNvSpPr>
          <p:nvPr>
            <p:ph sz="half" idx="2"/>
          </p:nvPr>
        </p:nvSpPr>
        <p:spPr>
          <a:xfrm>
            <a:off x="609600" y="1700809"/>
            <a:ext cx="5386917" cy="1224136"/>
          </a:xfrm>
        </p:spPr>
        <p:txBody>
          <a:bodyPr vert="horz" lIns="91440" tIns="45720" rIns="91440" bIns="45720" rtlCol="0" anchor="t">
            <a:normAutofit/>
          </a:bodyPr>
          <a:lstStyle/>
          <a:p>
            <a:pPr marL="0" indent="0">
              <a:buNone/>
            </a:pPr>
            <a:r>
              <a:rPr lang="en-US" dirty="0">
                <a:latin typeface="Times New Roman" panose="02020603050405020304" pitchFamily="18" charset="0"/>
                <a:cs typeface="Times New Roman" panose="02020603050405020304" pitchFamily="18" charset="0"/>
              </a:rPr>
              <a:t>23 November 2023 - London</a:t>
            </a:r>
          </a:p>
          <a:p>
            <a:pPr marL="0" indent="0">
              <a:buNone/>
            </a:pPr>
            <a:r>
              <a:rPr lang="en-US" sz="2000" b="1" dirty="0"/>
              <a:t>Innovations in Low Carbon, Low-Cost Design: Composites in Rail Electrification</a:t>
            </a:r>
            <a:endParaRPr lang="en-US" sz="2000" b="1" dirty="0">
              <a:cs typeface="Arial"/>
            </a:endParaRPr>
          </a:p>
        </p:txBody>
      </p:sp>
      <p:sp>
        <p:nvSpPr>
          <p:cNvPr id="9" name="Content Placeholder 8">
            <a:extLst>
              <a:ext uri="{FF2B5EF4-FFF2-40B4-BE49-F238E27FC236}">
                <a16:creationId xmlns:a16="http://schemas.microsoft.com/office/drawing/2014/main" id="{F7D885DE-BC68-4217-AD27-740C309B83AF}"/>
              </a:ext>
            </a:extLst>
          </p:cNvPr>
          <p:cNvSpPr>
            <a:spLocks noGrp="1"/>
          </p:cNvSpPr>
          <p:nvPr>
            <p:ph sz="quarter" idx="4"/>
          </p:nvPr>
        </p:nvSpPr>
        <p:spPr>
          <a:xfrm>
            <a:off x="6442489" y="1700808"/>
            <a:ext cx="4979070" cy="1224136"/>
          </a:xfrm>
        </p:spPr>
        <p:txBody>
          <a:bodyPr vert="horz" lIns="91440" tIns="45720" rIns="91440" bIns="45720" rtlCol="0" anchor="t">
            <a:normAutofit/>
          </a:bodyPr>
          <a:lstStyle/>
          <a:p>
            <a:pPr marL="0" indent="0">
              <a:buNone/>
            </a:pPr>
            <a:r>
              <a:rPr lang="en-GB" dirty="0">
                <a:latin typeface="Cambria"/>
                <a:ea typeface="Cambria"/>
              </a:rPr>
              <a:t>5 December 2023 - London</a:t>
            </a:r>
            <a:endParaRPr lang="en-GB" dirty="0">
              <a:latin typeface="Cambria" panose="02040503050406030204" pitchFamily="18" charset="0"/>
            </a:endParaRPr>
          </a:p>
          <a:p>
            <a:pPr marL="0" indent="0">
              <a:buNone/>
            </a:pPr>
            <a:r>
              <a:rPr lang="en-US" sz="2000" b="1" dirty="0"/>
              <a:t>Safety Never Stops – 200 years of Safety on the Railway</a:t>
            </a:r>
            <a:endParaRPr lang="en-US" sz="2000" b="1" dirty="0">
              <a:cs typeface="Arial"/>
            </a:endParaRPr>
          </a:p>
        </p:txBody>
      </p:sp>
      <p:pic>
        <p:nvPicPr>
          <p:cNvPr id="2" name="Picture 1">
            <a:extLst>
              <a:ext uri="{FF2B5EF4-FFF2-40B4-BE49-F238E27FC236}">
                <a16:creationId xmlns:a16="http://schemas.microsoft.com/office/drawing/2014/main" id="{06FC88A1-B7E0-B17F-2B3A-678C37BCD1FE}"/>
              </a:ext>
            </a:extLst>
          </p:cNvPr>
          <p:cNvPicPr>
            <a:picLocks noChangeAspect="1"/>
          </p:cNvPicPr>
          <p:nvPr/>
        </p:nvPicPr>
        <p:blipFill rotWithShape="1">
          <a:blip r:embed="rId2"/>
          <a:srcRect t="4451" r="21824"/>
          <a:stretch/>
        </p:blipFill>
        <p:spPr>
          <a:xfrm>
            <a:off x="6442489" y="2924944"/>
            <a:ext cx="4979070" cy="3423115"/>
          </a:xfrm>
          <a:prstGeom prst="rect">
            <a:avLst/>
          </a:prstGeom>
        </p:spPr>
      </p:pic>
      <p:pic>
        <p:nvPicPr>
          <p:cNvPr id="3" name="Picture 2">
            <a:extLst>
              <a:ext uri="{FF2B5EF4-FFF2-40B4-BE49-F238E27FC236}">
                <a16:creationId xmlns:a16="http://schemas.microsoft.com/office/drawing/2014/main" id="{018C4B50-E4FB-4424-1661-AD7BD8D7A574}"/>
              </a:ext>
            </a:extLst>
          </p:cNvPr>
          <p:cNvPicPr>
            <a:picLocks noChangeAspect="1"/>
          </p:cNvPicPr>
          <p:nvPr/>
        </p:nvPicPr>
        <p:blipFill>
          <a:blip r:embed="rId3"/>
          <a:stretch>
            <a:fillRect/>
          </a:stretch>
        </p:blipFill>
        <p:spPr>
          <a:xfrm>
            <a:off x="609600" y="2924943"/>
            <a:ext cx="5276998" cy="3423115"/>
          </a:xfrm>
          <a:prstGeom prst="rect">
            <a:avLst/>
          </a:prstGeom>
        </p:spPr>
      </p:pic>
    </p:spTree>
    <p:extLst>
      <p:ext uri="{BB962C8B-B14F-4D97-AF65-F5344CB8AC3E}">
        <p14:creationId xmlns:p14="http://schemas.microsoft.com/office/powerpoint/2010/main" val="2514599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mbria"/>
                <a:ea typeface="Cambria"/>
              </a:rPr>
              <a:t>RCEA Events held in 2023-2024</a:t>
            </a:r>
            <a:endParaRPr lang="en-GB" dirty="0"/>
          </a:p>
        </p:txBody>
      </p:sp>
      <p:sp>
        <p:nvSpPr>
          <p:cNvPr id="7" name="Text Placeholder 6"/>
          <p:cNvSpPr>
            <a:spLocks noGrp="1"/>
          </p:cNvSpPr>
          <p:nvPr>
            <p:ph type="body" sz="quarter" idx="3"/>
          </p:nvPr>
        </p:nvSpPr>
        <p:spPr>
          <a:xfrm>
            <a:off x="6384032" y="1535113"/>
            <a:ext cx="5389033" cy="639762"/>
          </a:xfrm>
        </p:spPr>
        <p:txBody>
          <a:bodyPr>
            <a:normAutofit/>
          </a:bodyPr>
          <a:lstStyle/>
          <a:p>
            <a:r>
              <a:rPr lang="en-GB" dirty="0">
                <a:latin typeface="Cambria" panose="02040503050406030204" pitchFamily="18" charset="0"/>
              </a:rPr>
              <a:t> </a:t>
            </a:r>
          </a:p>
        </p:txBody>
      </p:sp>
      <p:sp>
        <p:nvSpPr>
          <p:cNvPr id="6" name="Content Placeholder 5">
            <a:extLst>
              <a:ext uri="{FF2B5EF4-FFF2-40B4-BE49-F238E27FC236}">
                <a16:creationId xmlns:a16="http://schemas.microsoft.com/office/drawing/2014/main" id="{2FE07072-346B-49E1-82CC-B9F61F68AC60}"/>
              </a:ext>
            </a:extLst>
          </p:cNvPr>
          <p:cNvSpPr>
            <a:spLocks noGrp="1"/>
          </p:cNvSpPr>
          <p:nvPr>
            <p:ph sz="half" idx="2"/>
          </p:nvPr>
        </p:nvSpPr>
        <p:spPr>
          <a:xfrm>
            <a:off x="609600" y="1700809"/>
            <a:ext cx="5386917" cy="1224136"/>
          </a:xfrm>
        </p:spPr>
        <p:txBody>
          <a:bodyPr vert="horz" lIns="91440" tIns="45720" rIns="91440" bIns="45720" rtlCol="0" anchor="t">
            <a:normAutofit/>
          </a:bodyPr>
          <a:lstStyle/>
          <a:p>
            <a:pPr marL="0" indent="0">
              <a:buNone/>
            </a:pPr>
            <a:r>
              <a:rPr lang="en-US" dirty="0">
                <a:latin typeface="Times New Roman" panose="02020603050405020304" pitchFamily="18" charset="0"/>
                <a:cs typeface="Times New Roman" panose="02020603050405020304" pitchFamily="18" charset="0"/>
              </a:rPr>
              <a:t>25 January 2024 - Glasgow</a:t>
            </a:r>
          </a:p>
          <a:p>
            <a:pPr marL="0" indent="0">
              <a:buNone/>
            </a:pPr>
            <a:r>
              <a:rPr lang="en-US" sz="2000" b="1" dirty="0"/>
              <a:t>Installation of the 5,000t </a:t>
            </a:r>
            <a:r>
              <a:rPr lang="en-US" sz="2000" b="1" dirty="0" err="1"/>
              <a:t>Ravenscraig</a:t>
            </a:r>
            <a:r>
              <a:rPr lang="en-US" sz="2000" b="1" dirty="0"/>
              <a:t> Rail Bridge</a:t>
            </a:r>
            <a:endParaRPr lang="en-US" sz="2000" b="1" dirty="0">
              <a:cs typeface="Arial"/>
            </a:endParaRPr>
          </a:p>
        </p:txBody>
      </p:sp>
      <p:sp>
        <p:nvSpPr>
          <p:cNvPr id="9" name="Content Placeholder 8">
            <a:extLst>
              <a:ext uri="{FF2B5EF4-FFF2-40B4-BE49-F238E27FC236}">
                <a16:creationId xmlns:a16="http://schemas.microsoft.com/office/drawing/2014/main" id="{F7D885DE-BC68-4217-AD27-740C309B83AF}"/>
              </a:ext>
            </a:extLst>
          </p:cNvPr>
          <p:cNvSpPr>
            <a:spLocks noGrp="1"/>
          </p:cNvSpPr>
          <p:nvPr>
            <p:ph sz="quarter" idx="4"/>
          </p:nvPr>
        </p:nvSpPr>
        <p:spPr>
          <a:xfrm>
            <a:off x="6442489" y="1700808"/>
            <a:ext cx="4979070" cy="1224136"/>
          </a:xfrm>
        </p:spPr>
        <p:txBody>
          <a:bodyPr vert="horz" lIns="91440" tIns="45720" rIns="91440" bIns="45720" rtlCol="0" anchor="t">
            <a:normAutofit/>
          </a:bodyPr>
          <a:lstStyle/>
          <a:p>
            <a:pPr marL="0" indent="0">
              <a:buNone/>
            </a:pPr>
            <a:r>
              <a:rPr lang="en-GB" dirty="0">
                <a:latin typeface="Cambria"/>
                <a:ea typeface="Cambria"/>
              </a:rPr>
              <a:t>22 February 2024 - London</a:t>
            </a:r>
            <a:endParaRPr lang="en-GB" dirty="0">
              <a:latin typeface="Cambria" panose="02040503050406030204" pitchFamily="18" charset="0"/>
            </a:endParaRPr>
          </a:p>
          <a:p>
            <a:pPr marL="0" indent="0">
              <a:buNone/>
            </a:pPr>
            <a:r>
              <a:rPr lang="en-US" sz="2000" b="1" dirty="0"/>
              <a:t>US Railroad Station Design: What do you Think?</a:t>
            </a:r>
            <a:endParaRPr lang="en-US" sz="2000" b="1" dirty="0">
              <a:cs typeface="Arial"/>
            </a:endParaRPr>
          </a:p>
        </p:txBody>
      </p:sp>
      <p:pic>
        <p:nvPicPr>
          <p:cNvPr id="3" name="Picture 2" descr="A train on the tracks&#10;&#10;Description automatically generated">
            <a:extLst>
              <a:ext uri="{FF2B5EF4-FFF2-40B4-BE49-F238E27FC236}">
                <a16:creationId xmlns:a16="http://schemas.microsoft.com/office/drawing/2014/main" id="{C138EFE3-8708-FCB2-8CC1-6889C6DCC49B}"/>
              </a:ext>
            </a:extLst>
          </p:cNvPr>
          <p:cNvPicPr>
            <a:picLocks noChangeAspect="1"/>
          </p:cNvPicPr>
          <p:nvPr/>
        </p:nvPicPr>
        <p:blipFill rotWithShape="1">
          <a:blip r:embed="rId2">
            <a:extLst>
              <a:ext uri="{28A0092B-C50C-407E-A947-70E740481C1C}">
                <a14:useLocalDpi xmlns:a14="http://schemas.microsoft.com/office/drawing/2010/main" val="0"/>
              </a:ext>
            </a:extLst>
          </a:blip>
          <a:srcRect t="11426"/>
          <a:stretch/>
        </p:blipFill>
        <p:spPr>
          <a:xfrm>
            <a:off x="6384032" y="2944518"/>
            <a:ext cx="4979070" cy="3272475"/>
          </a:xfrm>
          <a:prstGeom prst="rect">
            <a:avLst/>
          </a:prstGeom>
        </p:spPr>
      </p:pic>
      <p:pic>
        <p:nvPicPr>
          <p:cNvPr id="5" name="Picture 4">
            <a:extLst>
              <a:ext uri="{FF2B5EF4-FFF2-40B4-BE49-F238E27FC236}">
                <a16:creationId xmlns:a16="http://schemas.microsoft.com/office/drawing/2014/main" id="{6C23D761-F807-9CB6-F8C6-8C1C86396A53}"/>
              </a:ext>
            </a:extLst>
          </p:cNvPr>
          <p:cNvPicPr>
            <a:picLocks noChangeAspect="1"/>
          </p:cNvPicPr>
          <p:nvPr/>
        </p:nvPicPr>
        <p:blipFill rotWithShape="1">
          <a:blip r:embed="rId3"/>
          <a:srcRect l="17836" r="10096"/>
          <a:stretch/>
        </p:blipFill>
        <p:spPr>
          <a:xfrm>
            <a:off x="609600" y="2924944"/>
            <a:ext cx="4979070" cy="3273731"/>
          </a:xfrm>
          <a:prstGeom prst="rect">
            <a:avLst/>
          </a:prstGeom>
        </p:spPr>
      </p:pic>
    </p:spTree>
    <p:extLst>
      <p:ext uri="{BB962C8B-B14F-4D97-AF65-F5344CB8AC3E}">
        <p14:creationId xmlns:p14="http://schemas.microsoft.com/office/powerpoint/2010/main" val="146469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mbria"/>
                <a:ea typeface="Cambria"/>
              </a:rPr>
              <a:t>RCEA Events held in 2023-2024</a:t>
            </a:r>
            <a:endParaRPr lang="en-GB" dirty="0"/>
          </a:p>
        </p:txBody>
      </p:sp>
      <p:sp>
        <p:nvSpPr>
          <p:cNvPr id="7" name="Text Placeholder 6"/>
          <p:cNvSpPr>
            <a:spLocks noGrp="1"/>
          </p:cNvSpPr>
          <p:nvPr>
            <p:ph type="body" sz="quarter" idx="3"/>
          </p:nvPr>
        </p:nvSpPr>
        <p:spPr>
          <a:xfrm>
            <a:off x="6384032" y="1535113"/>
            <a:ext cx="5389033" cy="639762"/>
          </a:xfrm>
        </p:spPr>
        <p:txBody>
          <a:bodyPr>
            <a:normAutofit/>
          </a:bodyPr>
          <a:lstStyle/>
          <a:p>
            <a:r>
              <a:rPr lang="en-GB" dirty="0">
                <a:latin typeface="Cambria" panose="02040503050406030204" pitchFamily="18" charset="0"/>
              </a:rPr>
              <a:t> </a:t>
            </a:r>
          </a:p>
        </p:txBody>
      </p:sp>
      <p:sp>
        <p:nvSpPr>
          <p:cNvPr id="6" name="Content Placeholder 5">
            <a:extLst>
              <a:ext uri="{FF2B5EF4-FFF2-40B4-BE49-F238E27FC236}">
                <a16:creationId xmlns:a16="http://schemas.microsoft.com/office/drawing/2014/main" id="{2FE07072-346B-49E1-82CC-B9F61F68AC60}"/>
              </a:ext>
            </a:extLst>
          </p:cNvPr>
          <p:cNvSpPr>
            <a:spLocks noGrp="1"/>
          </p:cNvSpPr>
          <p:nvPr>
            <p:ph sz="half" idx="2"/>
          </p:nvPr>
        </p:nvSpPr>
        <p:spPr>
          <a:xfrm>
            <a:off x="609600" y="1700809"/>
            <a:ext cx="5386917" cy="1224136"/>
          </a:xfrm>
        </p:spPr>
        <p:txBody>
          <a:bodyPr vert="horz" lIns="91440" tIns="45720" rIns="91440" bIns="45720" rtlCol="0" anchor="t">
            <a:normAutofit/>
          </a:bodyPr>
          <a:lstStyle/>
          <a:p>
            <a:pPr marL="0" indent="0">
              <a:buNone/>
            </a:pPr>
            <a:r>
              <a:rPr lang="en-US" dirty="0">
                <a:latin typeface="Times New Roman" panose="02020603050405020304" pitchFamily="18" charset="0"/>
                <a:cs typeface="Times New Roman" panose="02020603050405020304" pitchFamily="18" charset="0"/>
              </a:rPr>
              <a:t>12 March 2024 – Lunch and Learn</a:t>
            </a:r>
          </a:p>
          <a:p>
            <a:pPr marL="0" indent="0">
              <a:buNone/>
            </a:pPr>
            <a:r>
              <a:rPr lang="en-US" sz="2000" b="1" dirty="0"/>
              <a:t>Approach to Fire Safety Design for Station Schemes</a:t>
            </a:r>
            <a:endParaRPr lang="en-US" sz="2000" b="1" dirty="0">
              <a:cs typeface="Arial"/>
            </a:endParaRPr>
          </a:p>
        </p:txBody>
      </p:sp>
      <p:sp>
        <p:nvSpPr>
          <p:cNvPr id="9" name="Content Placeholder 8">
            <a:extLst>
              <a:ext uri="{FF2B5EF4-FFF2-40B4-BE49-F238E27FC236}">
                <a16:creationId xmlns:a16="http://schemas.microsoft.com/office/drawing/2014/main" id="{F7D885DE-BC68-4217-AD27-740C309B83AF}"/>
              </a:ext>
            </a:extLst>
          </p:cNvPr>
          <p:cNvSpPr>
            <a:spLocks noGrp="1"/>
          </p:cNvSpPr>
          <p:nvPr>
            <p:ph sz="quarter" idx="4"/>
          </p:nvPr>
        </p:nvSpPr>
        <p:spPr>
          <a:xfrm>
            <a:off x="6442489" y="1700808"/>
            <a:ext cx="4979070" cy="1224136"/>
          </a:xfrm>
        </p:spPr>
        <p:txBody>
          <a:bodyPr vert="horz" lIns="91440" tIns="45720" rIns="91440" bIns="45720" rtlCol="0" anchor="t">
            <a:normAutofit/>
          </a:bodyPr>
          <a:lstStyle/>
          <a:p>
            <a:pPr marL="0" indent="0">
              <a:buNone/>
            </a:pPr>
            <a:r>
              <a:rPr lang="en-GB" dirty="0">
                <a:latin typeface="Cambria"/>
                <a:ea typeface="Cambria"/>
              </a:rPr>
              <a:t>9 April 2024 – Lunch and Learn</a:t>
            </a:r>
            <a:endParaRPr lang="en-GB" dirty="0">
              <a:latin typeface="Cambria" panose="02040503050406030204" pitchFamily="18" charset="0"/>
            </a:endParaRPr>
          </a:p>
          <a:p>
            <a:pPr marL="0" indent="0">
              <a:buNone/>
            </a:pPr>
            <a:r>
              <a:rPr lang="en-US" sz="2000" b="1" dirty="0"/>
              <a:t>Tactile Paving in Stations</a:t>
            </a:r>
            <a:endParaRPr lang="en-US" sz="2000" b="1" dirty="0">
              <a:cs typeface="Arial"/>
            </a:endParaRPr>
          </a:p>
        </p:txBody>
      </p:sp>
      <p:pic>
        <p:nvPicPr>
          <p:cNvPr id="2" name="Picture 1">
            <a:extLst>
              <a:ext uri="{FF2B5EF4-FFF2-40B4-BE49-F238E27FC236}">
                <a16:creationId xmlns:a16="http://schemas.microsoft.com/office/drawing/2014/main" id="{111FD818-C99A-DC7A-918A-81049584375A}"/>
              </a:ext>
            </a:extLst>
          </p:cNvPr>
          <p:cNvPicPr>
            <a:picLocks noChangeAspect="1"/>
          </p:cNvPicPr>
          <p:nvPr/>
        </p:nvPicPr>
        <p:blipFill>
          <a:blip r:embed="rId2"/>
          <a:stretch>
            <a:fillRect/>
          </a:stretch>
        </p:blipFill>
        <p:spPr>
          <a:xfrm>
            <a:off x="6442489" y="2924944"/>
            <a:ext cx="4552997" cy="3194266"/>
          </a:xfrm>
          <a:prstGeom prst="rect">
            <a:avLst/>
          </a:prstGeom>
        </p:spPr>
      </p:pic>
      <p:pic>
        <p:nvPicPr>
          <p:cNvPr id="3" name="Picture 2">
            <a:extLst>
              <a:ext uri="{FF2B5EF4-FFF2-40B4-BE49-F238E27FC236}">
                <a16:creationId xmlns:a16="http://schemas.microsoft.com/office/drawing/2014/main" id="{1BF4F957-0535-3006-E858-65661C93655B}"/>
              </a:ext>
            </a:extLst>
          </p:cNvPr>
          <p:cNvPicPr>
            <a:picLocks noChangeAspect="1"/>
          </p:cNvPicPr>
          <p:nvPr/>
        </p:nvPicPr>
        <p:blipFill rotWithShape="1">
          <a:blip r:embed="rId3"/>
          <a:srcRect l="4504" r="8614"/>
          <a:stretch/>
        </p:blipFill>
        <p:spPr>
          <a:xfrm>
            <a:off x="609600" y="2924944"/>
            <a:ext cx="4979070" cy="3218967"/>
          </a:xfrm>
          <a:prstGeom prst="rect">
            <a:avLst/>
          </a:prstGeom>
        </p:spPr>
      </p:pic>
    </p:spTree>
    <p:extLst>
      <p:ext uri="{BB962C8B-B14F-4D97-AF65-F5344CB8AC3E}">
        <p14:creationId xmlns:p14="http://schemas.microsoft.com/office/powerpoint/2010/main" val="84440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mbria"/>
                <a:ea typeface="Cambria"/>
              </a:rPr>
              <a:t>RCEA Events held in 2023-2024</a:t>
            </a:r>
            <a:endParaRPr lang="en-GB" dirty="0"/>
          </a:p>
        </p:txBody>
      </p:sp>
      <p:sp>
        <p:nvSpPr>
          <p:cNvPr id="7" name="Text Placeholder 6"/>
          <p:cNvSpPr>
            <a:spLocks noGrp="1"/>
          </p:cNvSpPr>
          <p:nvPr>
            <p:ph type="body" sz="quarter" idx="3"/>
          </p:nvPr>
        </p:nvSpPr>
        <p:spPr>
          <a:xfrm>
            <a:off x="6384032" y="1535113"/>
            <a:ext cx="5389033" cy="639762"/>
          </a:xfrm>
        </p:spPr>
        <p:txBody>
          <a:bodyPr>
            <a:normAutofit/>
          </a:bodyPr>
          <a:lstStyle/>
          <a:p>
            <a:r>
              <a:rPr lang="en-GB" dirty="0">
                <a:latin typeface="Cambria" panose="02040503050406030204" pitchFamily="18" charset="0"/>
              </a:rPr>
              <a:t> </a:t>
            </a:r>
          </a:p>
        </p:txBody>
      </p:sp>
      <p:sp>
        <p:nvSpPr>
          <p:cNvPr id="6" name="Content Placeholder 5">
            <a:extLst>
              <a:ext uri="{FF2B5EF4-FFF2-40B4-BE49-F238E27FC236}">
                <a16:creationId xmlns:a16="http://schemas.microsoft.com/office/drawing/2014/main" id="{2FE07072-346B-49E1-82CC-B9F61F68AC60}"/>
              </a:ext>
            </a:extLst>
          </p:cNvPr>
          <p:cNvSpPr>
            <a:spLocks noGrp="1"/>
          </p:cNvSpPr>
          <p:nvPr>
            <p:ph sz="half" idx="2"/>
          </p:nvPr>
        </p:nvSpPr>
        <p:spPr>
          <a:xfrm>
            <a:off x="609600" y="1700808"/>
            <a:ext cx="4217609" cy="2448272"/>
          </a:xfrm>
        </p:spPr>
        <p:txBody>
          <a:bodyPr vert="horz" lIns="91440" tIns="45720" rIns="91440" bIns="45720" rtlCol="0" anchor="t">
            <a:normAutofit/>
          </a:bodyPr>
          <a:lstStyle/>
          <a:p>
            <a:pPr marL="0" indent="0">
              <a:buNone/>
            </a:pPr>
            <a:r>
              <a:rPr lang="en-US" dirty="0">
                <a:latin typeface="Times New Roman" panose="02020603050405020304" pitchFamily="18" charset="0"/>
                <a:cs typeface="Times New Roman" panose="02020603050405020304" pitchFamily="18" charset="0"/>
              </a:rPr>
              <a:t>25 April 2024 – London</a:t>
            </a:r>
          </a:p>
          <a:p>
            <a:pPr marL="0" indent="0">
              <a:buNone/>
            </a:pPr>
            <a:r>
              <a:rPr lang="en-GB" sz="2000" b="1" dirty="0"/>
              <a:t>RCEA Annual Conference: Environmental Challenges for Major Transport Infrastructure Projects</a:t>
            </a:r>
            <a:endParaRPr lang="en-US" sz="2000" b="1" dirty="0">
              <a:cs typeface="Arial"/>
            </a:endParaRPr>
          </a:p>
        </p:txBody>
      </p:sp>
      <p:pic>
        <p:nvPicPr>
          <p:cNvPr id="13" name="Picture 12">
            <a:extLst>
              <a:ext uri="{FF2B5EF4-FFF2-40B4-BE49-F238E27FC236}">
                <a16:creationId xmlns:a16="http://schemas.microsoft.com/office/drawing/2014/main" id="{22AF4BE8-9625-EA9D-EF41-CDC5AB0650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8498" y="1700808"/>
            <a:ext cx="6523278" cy="4525834"/>
          </a:xfrm>
          <a:prstGeom prst="rect">
            <a:avLst/>
          </a:prstGeom>
          <a:noFill/>
          <a:ln>
            <a:noFill/>
          </a:ln>
        </p:spPr>
      </p:pic>
    </p:spTree>
    <p:extLst>
      <p:ext uri="{BB962C8B-B14F-4D97-AF65-F5344CB8AC3E}">
        <p14:creationId xmlns:p14="http://schemas.microsoft.com/office/powerpoint/2010/main" val="321331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5834" y="875852"/>
            <a:ext cx="9326827" cy="1143000"/>
          </a:xfrm>
        </p:spPr>
        <p:txBody>
          <a:bodyPr anchor="ctr">
            <a:normAutofit/>
          </a:bodyPr>
          <a:lstStyle/>
          <a:p>
            <a:pPr algn="l"/>
            <a:r>
              <a:rPr lang="en-GB" dirty="0"/>
              <a:t>Agenda for the Annual General Meeting</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018852"/>
            <a:ext cx="10972800" cy="4362476"/>
          </a:xfrm>
        </p:spPr>
        <p:txBody>
          <a:bodyPr vert="horz" lIns="91440" tIns="45720" rIns="91440" bIns="45720" rtlCol="0" anchor="t">
            <a:normAutofit/>
          </a:bodyPr>
          <a:lstStyle/>
          <a:p>
            <a:r>
              <a:rPr lang="en-GB" dirty="0">
                <a:latin typeface="Calibri" panose="020F0502020204030204" pitchFamily="34" charset="0"/>
                <a:cs typeface="Calibri" panose="020F0502020204030204" pitchFamily="34" charset="0"/>
              </a:rPr>
              <a:t>Apologies</a:t>
            </a:r>
          </a:p>
          <a:p>
            <a:r>
              <a:rPr lang="en-GB" dirty="0">
                <a:latin typeface="Calibri" panose="020F0502020204030204" pitchFamily="34" charset="0"/>
                <a:cs typeface="Calibri" panose="020F0502020204030204" pitchFamily="34" charset="0"/>
              </a:rPr>
              <a:t>Deaths, Resignations and New Members</a:t>
            </a:r>
          </a:p>
          <a:p>
            <a:r>
              <a:rPr lang="en-GB" dirty="0">
                <a:latin typeface="Calibri"/>
                <a:cs typeface="Calibri"/>
              </a:rPr>
              <a:t>2023 Minutes</a:t>
            </a:r>
          </a:p>
          <a:p>
            <a:r>
              <a:rPr lang="en-GB" dirty="0">
                <a:latin typeface="Calibri" panose="020F0502020204030204" pitchFamily="34" charset="0"/>
                <a:cs typeface="Calibri" panose="020F0502020204030204" pitchFamily="34" charset="0"/>
              </a:rPr>
              <a:t>Financial and Membership Report</a:t>
            </a:r>
          </a:p>
          <a:p>
            <a:r>
              <a:rPr lang="en-GB" dirty="0">
                <a:latin typeface="Calibri" panose="020F0502020204030204" pitchFamily="34" charset="0"/>
                <a:cs typeface="Calibri" panose="020F0502020204030204" pitchFamily="34" charset="0"/>
              </a:rPr>
              <a:t>Chair’s Report</a:t>
            </a:r>
          </a:p>
          <a:p>
            <a:r>
              <a:rPr lang="en-GB" dirty="0">
                <a:latin typeface="Calibri" panose="020F0502020204030204" pitchFamily="34" charset="0"/>
                <a:cs typeface="Calibri" panose="020F0502020204030204" pitchFamily="34" charset="0"/>
              </a:rPr>
              <a:t>Elections</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260433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ormAutofit/>
          </a:bodyPr>
          <a:lstStyle/>
          <a:p>
            <a:pPr algn="l"/>
            <a:r>
              <a:rPr lang="en-GB" dirty="0">
                <a:latin typeface="Cambria"/>
                <a:ea typeface="Cambria"/>
              </a:rPr>
              <a:t>Elections – 2024/25</a:t>
            </a:r>
            <a:endParaRPr lang="en-GB" dirty="0"/>
          </a:p>
        </p:txBody>
      </p:sp>
      <p:sp>
        <p:nvSpPr>
          <p:cNvPr id="5" name="Text Placeholder 4"/>
          <p:cNvSpPr>
            <a:spLocks noGrp="1"/>
          </p:cNvSpPr>
          <p:nvPr>
            <p:ph idx="1"/>
          </p:nvPr>
        </p:nvSpPr>
        <p:spPr>
          <a:xfrm>
            <a:off x="609600" y="1874836"/>
            <a:ext cx="10972800" cy="4251328"/>
          </a:xfrm>
        </p:spPr>
        <p:txBody>
          <a:bodyPr vert="horz" lIns="91440" tIns="45720" rIns="91440" bIns="45720" rtlCol="0" anchor="t">
            <a:normAutofit/>
          </a:bodyPr>
          <a:lstStyle/>
          <a:p>
            <a:pPr>
              <a:spcBef>
                <a:spcPts val="1800"/>
              </a:spcBef>
            </a:pPr>
            <a:r>
              <a:rPr lang="en-GB" dirty="0">
                <a:latin typeface="Calibri"/>
                <a:cs typeface="Calibri"/>
              </a:rPr>
              <a:t>Chair</a:t>
            </a:r>
            <a:endParaRPr lang="en-US" dirty="0"/>
          </a:p>
          <a:p>
            <a:pPr>
              <a:spcBef>
                <a:spcPts val="1800"/>
              </a:spcBef>
            </a:pPr>
            <a:r>
              <a:rPr lang="en-GB" dirty="0">
                <a:latin typeface="Calibri" panose="020F0502020204030204" pitchFamily="34" charset="0"/>
                <a:cs typeface="Calibri" panose="020F0502020204030204" pitchFamily="34" charset="0"/>
              </a:rPr>
              <a:t>Deputy Chair</a:t>
            </a:r>
          </a:p>
          <a:p>
            <a:pPr>
              <a:spcBef>
                <a:spcPts val="1800"/>
              </a:spcBef>
            </a:pPr>
            <a:r>
              <a:rPr lang="en-GB" dirty="0">
                <a:latin typeface="Calibri" panose="020F0502020204030204" pitchFamily="34" charset="0"/>
                <a:cs typeface="Calibri" panose="020F0502020204030204" pitchFamily="34" charset="0"/>
              </a:rPr>
              <a:t>Honorary Secretary</a:t>
            </a:r>
          </a:p>
          <a:p>
            <a:pPr>
              <a:spcBef>
                <a:spcPts val="1800"/>
              </a:spcBef>
            </a:pPr>
            <a:r>
              <a:rPr lang="en-GB" dirty="0">
                <a:latin typeface="Calibri" panose="020F0502020204030204" pitchFamily="34" charset="0"/>
                <a:cs typeface="Calibri" panose="020F0502020204030204" pitchFamily="34" charset="0"/>
              </a:rPr>
              <a:t>Committee</a:t>
            </a:r>
          </a:p>
          <a:p>
            <a:pPr>
              <a:spcBef>
                <a:spcPts val="1800"/>
              </a:spcBef>
            </a:pPr>
            <a:r>
              <a:rPr lang="en-GB" dirty="0">
                <a:latin typeface="Calibri" panose="020F0502020204030204" pitchFamily="34" charset="0"/>
                <a:cs typeface="Calibri" panose="020F0502020204030204" pitchFamily="34" charset="0"/>
              </a:rPr>
              <a:t>Membership Secretary</a:t>
            </a:r>
          </a:p>
          <a:p>
            <a:pPr>
              <a:spcBef>
                <a:spcPts val="1800"/>
              </a:spcBef>
            </a:pPr>
            <a:r>
              <a:rPr lang="en-GB" dirty="0">
                <a:latin typeface="Calibri" panose="020F0502020204030204" pitchFamily="34" charset="0"/>
                <a:cs typeface="Calibri" panose="020F0502020204030204" pitchFamily="34" charset="0"/>
              </a:rPr>
              <a:t>Examiners</a:t>
            </a:r>
          </a:p>
        </p:txBody>
      </p:sp>
    </p:spTree>
    <p:extLst>
      <p:ext uri="{BB962C8B-B14F-4D97-AF65-F5344CB8AC3E}">
        <p14:creationId xmlns:p14="http://schemas.microsoft.com/office/powerpoint/2010/main" val="3158841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a:bodyPr>
          <a:lstStyle/>
          <a:p>
            <a:r>
              <a:rPr lang="en-GB" dirty="0"/>
              <a:t>Nominations from the floor?</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pPr marL="0" indent="0">
              <a:buNone/>
            </a:pPr>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4284757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fontScale="90000"/>
          </a:bodyPr>
          <a:lstStyle/>
          <a:p>
            <a:r>
              <a:rPr lang="en-GB" dirty="0">
                <a:latin typeface="Cambria"/>
                <a:ea typeface="Cambria"/>
              </a:rPr>
              <a:t>Agree to elect </a:t>
            </a:r>
            <a:r>
              <a:rPr lang="en-GB" b="1" dirty="0">
                <a:latin typeface="Cambria"/>
                <a:ea typeface="Cambria"/>
              </a:rPr>
              <a:t>Steve McCormick </a:t>
            </a:r>
            <a:r>
              <a:rPr lang="en-GB" dirty="0">
                <a:latin typeface="Cambria"/>
                <a:ea typeface="Cambria"/>
              </a:rPr>
              <a:t>to </a:t>
            </a:r>
            <a:r>
              <a:rPr lang="en-GB" b="1" dirty="0">
                <a:latin typeface="Cambria"/>
                <a:ea typeface="Cambria"/>
              </a:rPr>
              <a:t>Committee Chair </a:t>
            </a:r>
            <a:r>
              <a:rPr lang="en-GB" dirty="0">
                <a:latin typeface="Cambria"/>
                <a:ea typeface="Cambria"/>
              </a:rPr>
              <a:t>for 2024/25</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263786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761060"/>
          </a:xfrm>
        </p:spPr>
        <p:txBody>
          <a:bodyPr anchor="ctr">
            <a:normAutofit fontScale="90000"/>
          </a:bodyPr>
          <a:lstStyle/>
          <a:p>
            <a:r>
              <a:rPr lang="en-GB" dirty="0">
                <a:latin typeface="Cambria"/>
                <a:ea typeface="Cambria"/>
              </a:rPr>
              <a:t>Unfortunately, we gave not received any nominations for </a:t>
            </a:r>
            <a:r>
              <a:rPr lang="en-GB" b="1" dirty="0">
                <a:latin typeface="Cambria"/>
                <a:ea typeface="Cambria"/>
              </a:rPr>
              <a:t>Deputy Chair </a:t>
            </a:r>
            <a:r>
              <a:rPr lang="en-GB" dirty="0">
                <a:latin typeface="Cambria"/>
                <a:ea typeface="Cambria"/>
              </a:rPr>
              <a:t>for 2024/25. Do we have any nominations from the floor?</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2006929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fontScale="90000"/>
          </a:bodyPr>
          <a:lstStyle/>
          <a:p>
            <a:r>
              <a:rPr lang="en-GB" dirty="0">
                <a:latin typeface="Cambria"/>
                <a:ea typeface="Cambria"/>
              </a:rPr>
              <a:t>Agree to elect </a:t>
            </a:r>
            <a:r>
              <a:rPr lang="en-GB" b="1" dirty="0">
                <a:latin typeface="Cambria"/>
                <a:ea typeface="Cambria"/>
              </a:rPr>
              <a:t>Jian Li Chew </a:t>
            </a:r>
            <a:r>
              <a:rPr lang="en-GB" dirty="0">
                <a:latin typeface="Cambria"/>
                <a:ea typeface="Cambria"/>
              </a:rPr>
              <a:t>to </a:t>
            </a:r>
            <a:r>
              <a:rPr lang="en-GB" b="1" dirty="0">
                <a:latin typeface="Cambria"/>
                <a:ea typeface="Cambria"/>
              </a:rPr>
              <a:t>Honorary Secretary </a:t>
            </a:r>
            <a:r>
              <a:rPr lang="en-GB" dirty="0">
                <a:latin typeface="Cambria"/>
                <a:ea typeface="Cambria"/>
              </a:rPr>
              <a:t>for 2024/25</a:t>
            </a:r>
            <a:endParaRPr lang="en-GB" dirty="0"/>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860968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t">
            <a:normAutofit fontScale="90000"/>
          </a:bodyPr>
          <a:lstStyle/>
          <a:p>
            <a:r>
              <a:rPr lang="en-GB" dirty="0">
                <a:latin typeface="Cambria"/>
                <a:ea typeface="Cambria"/>
              </a:rPr>
              <a:t>Agree to elect the following to the </a:t>
            </a:r>
            <a:r>
              <a:rPr lang="en-GB" b="1" dirty="0">
                <a:latin typeface="Cambria"/>
                <a:ea typeface="Cambria"/>
              </a:rPr>
              <a:t>Management Committee </a:t>
            </a:r>
            <a:r>
              <a:rPr lang="en-GB" dirty="0">
                <a:latin typeface="Cambria"/>
                <a:ea typeface="Cambria"/>
              </a:rPr>
              <a:t>for 2024/25</a:t>
            </a:r>
            <a:br>
              <a:rPr lang="en-GB" dirty="0"/>
            </a:br>
            <a:br>
              <a:rPr lang="en-GB" dirty="0"/>
            </a:br>
            <a:r>
              <a:rPr lang="en-GB" dirty="0">
                <a:latin typeface="+mj-ea"/>
              </a:rPr>
              <a:t>David Coles, Tom Bates, Bruce Simpson</a:t>
            </a:r>
            <a:endParaRPr lang="en-GB" dirty="0">
              <a:highlight>
                <a:srgbClr val="FFFF00"/>
              </a:highlight>
              <a:latin typeface="Cambria"/>
              <a:ea typeface="Cambria"/>
            </a:endParaRP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4077072"/>
            <a:ext cx="10972800" cy="2049092"/>
          </a:xfrm>
        </p:spPr>
        <p:txBody>
          <a:bodyPr>
            <a:normAutofit fontScale="92500" lnSpcReduction="20000"/>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3336978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fontScale="90000"/>
          </a:bodyPr>
          <a:lstStyle/>
          <a:p>
            <a:r>
              <a:rPr lang="en-GB" dirty="0">
                <a:latin typeface="Cambria"/>
                <a:ea typeface="Cambria"/>
              </a:rPr>
              <a:t>Agree to appoint Chris Wheeldon to </a:t>
            </a:r>
            <a:r>
              <a:rPr lang="en-GB" b="1" dirty="0">
                <a:latin typeface="Cambria"/>
                <a:ea typeface="Cambria"/>
              </a:rPr>
              <a:t>Membership Secretary </a:t>
            </a:r>
            <a:r>
              <a:rPr lang="en-GB" dirty="0">
                <a:latin typeface="Cambria"/>
                <a:ea typeface="Cambria"/>
              </a:rPr>
              <a:t>for 2023/24</a:t>
            </a:r>
            <a:endParaRPr lang="en-GB" dirty="0"/>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1565303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590856" cy="1143000"/>
          </a:xfrm>
        </p:spPr>
        <p:txBody>
          <a:bodyPr anchor="ctr">
            <a:normAutofit fontScale="90000"/>
          </a:bodyPr>
          <a:lstStyle/>
          <a:p>
            <a:r>
              <a:rPr lang="en-GB" dirty="0">
                <a:latin typeface="Cambria"/>
                <a:ea typeface="Cambria"/>
              </a:rPr>
              <a:t>Agree to appoint Simon Blanchflower and Andy Savage as </a:t>
            </a:r>
            <a:r>
              <a:rPr lang="en-GB" b="1" dirty="0">
                <a:latin typeface="Cambria"/>
                <a:ea typeface="Cambria"/>
              </a:rPr>
              <a:t>External Examiners </a:t>
            </a:r>
            <a:r>
              <a:rPr lang="en-GB" dirty="0">
                <a:latin typeface="Cambria"/>
                <a:ea typeface="Cambria"/>
              </a:rPr>
              <a:t>for 2023/24</a:t>
            </a:r>
            <a:endParaRPr lang="en-GB" dirty="0"/>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Yes</a:t>
            </a:r>
          </a:p>
          <a:p>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No</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3645069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392" y="836712"/>
            <a:ext cx="9326827" cy="1143000"/>
          </a:xfrm>
        </p:spPr>
        <p:txBody>
          <a:bodyPr>
            <a:normAutofit/>
          </a:bodyPr>
          <a:lstStyle/>
          <a:p>
            <a:pPr algn="l"/>
            <a:r>
              <a:rPr lang="en-GB" dirty="0"/>
              <a:t>Any Other Business?</a:t>
            </a:r>
          </a:p>
        </p:txBody>
      </p:sp>
    </p:spTree>
    <p:extLst>
      <p:ext uri="{BB962C8B-B14F-4D97-AF65-F5344CB8AC3E}">
        <p14:creationId xmlns:p14="http://schemas.microsoft.com/office/powerpoint/2010/main" val="3451917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392" y="566053"/>
            <a:ext cx="9326827" cy="1143000"/>
          </a:xfrm>
        </p:spPr>
        <p:txBody>
          <a:bodyPr>
            <a:normAutofit/>
          </a:bodyPr>
          <a:lstStyle/>
          <a:p>
            <a:pPr algn="l"/>
            <a:r>
              <a:rPr lang="en-GB" dirty="0"/>
              <a:t>Thank you…</a:t>
            </a:r>
          </a:p>
        </p:txBody>
      </p:sp>
      <p:sp>
        <p:nvSpPr>
          <p:cNvPr id="6" name="Rectangle 5">
            <a:extLst>
              <a:ext uri="{FF2B5EF4-FFF2-40B4-BE49-F238E27FC236}">
                <a16:creationId xmlns:a16="http://schemas.microsoft.com/office/drawing/2014/main" id="{F614B371-8EF2-4E0D-A0FC-1395CCF58907}"/>
              </a:ext>
            </a:extLst>
          </p:cNvPr>
          <p:cNvSpPr/>
          <p:nvPr/>
        </p:nvSpPr>
        <p:spPr>
          <a:xfrm rot="20261311">
            <a:off x="1203715" y="2136339"/>
            <a:ext cx="8782292" cy="2585323"/>
          </a:xfrm>
          <a:prstGeom prst="rect">
            <a:avLst/>
          </a:prstGeom>
          <a:noFill/>
        </p:spPr>
        <p:txBody>
          <a:bodyPr wrap="square" lIns="91440" tIns="45720" rIns="91440" bIns="45720" anchor="t">
            <a:spAutoFit/>
          </a:bodyPr>
          <a:lstStyle/>
          <a:p>
            <a:pPr algn="ctr"/>
            <a:r>
              <a:rPr lang="en-US" sz="5400" b="1" cap="none" spc="0" dirty="0">
                <a:ln w="9525">
                  <a:solidFill>
                    <a:schemeClr val="bg1"/>
                  </a:solidFill>
                  <a:prstDash val="solid"/>
                </a:ln>
                <a:solidFill>
                  <a:schemeClr val="accent6"/>
                </a:solidFill>
                <a:effectLst>
                  <a:outerShdw blurRad="12700" dist="38100" dir="2700000" algn="tl" rotWithShape="0">
                    <a:schemeClr val="bg1">
                      <a:lumMod val="50000"/>
                    </a:schemeClr>
                  </a:outerShdw>
                </a:effectLst>
              </a:rPr>
              <a:t>See you at next meeting and at AGM next year… </a:t>
            </a:r>
            <a:r>
              <a:rPr lang="en-US" sz="5400" b="1" dirty="0">
                <a:ln w="9525">
                  <a:solidFill>
                    <a:schemeClr val="bg1"/>
                  </a:solidFill>
                  <a:prstDash val="solid"/>
                </a:ln>
                <a:solidFill>
                  <a:schemeClr val="accent6"/>
                </a:solidFill>
                <a:effectLst>
                  <a:outerShdw blurRad="12700" dist="38100" dir="2700000" algn="tl" rotWithShape="0">
                    <a:schemeClr val="bg1">
                      <a:lumMod val="50000"/>
                    </a:schemeClr>
                  </a:outerShdw>
                </a:effectLst>
              </a:rPr>
              <a:t>April 2025</a:t>
            </a:r>
            <a:endParaRPr lang="en-US" sz="5400" b="1" cap="none" spc="0" dirty="0">
              <a:ln w="9525">
                <a:solidFill>
                  <a:schemeClr val="bg1"/>
                </a:solidFill>
                <a:prstDash val="solid"/>
              </a:ln>
              <a:solidFill>
                <a:schemeClr val="accent6"/>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571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5D780-4C6E-41AD-6363-38253D268247}"/>
              </a:ext>
            </a:extLst>
          </p:cNvPr>
          <p:cNvSpPr>
            <a:spLocks noGrp="1"/>
          </p:cNvSpPr>
          <p:nvPr>
            <p:ph type="title"/>
          </p:nvPr>
        </p:nvSpPr>
        <p:spPr>
          <a:xfrm>
            <a:off x="609600" y="731836"/>
            <a:ext cx="9326827" cy="1143000"/>
          </a:xfrm>
        </p:spPr>
        <p:txBody>
          <a:bodyPr/>
          <a:lstStyle/>
          <a:p>
            <a:r>
              <a:rPr lang="en-US" dirty="0">
                <a:latin typeface="Cambria"/>
                <a:ea typeface="Cambria"/>
              </a:rPr>
              <a:t>Apologies</a:t>
            </a:r>
            <a:endParaRPr lang="en-US" dirty="0"/>
          </a:p>
        </p:txBody>
      </p:sp>
      <p:sp>
        <p:nvSpPr>
          <p:cNvPr id="3" name="Content Placeholder 2">
            <a:extLst>
              <a:ext uri="{FF2B5EF4-FFF2-40B4-BE49-F238E27FC236}">
                <a16:creationId xmlns:a16="http://schemas.microsoft.com/office/drawing/2014/main" id="{6596CCE6-0D5B-23AB-7599-007C7341D9BD}"/>
              </a:ext>
            </a:extLst>
          </p:cNvPr>
          <p:cNvSpPr>
            <a:spLocks noGrp="1"/>
          </p:cNvSpPr>
          <p:nvPr>
            <p:ph idx="1"/>
          </p:nvPr>
        </p:nvSpPr>
        <p:spPr>
          <a:xfrm>
            <a:off x="609600" y="2204864"/>
            <a:ext cx="10972800" cy="3921300"/>
          </a:xfrm>
        </p:spPr>
        <p:txBody>
          <a:bodyPr vert="horz" lIns="91440" tIns="45720" rIns="91440" bIns="45720" rtlCol="0" anchor="t">
            <a:normAutofit/>
          </a:bodyPr>
          <a:lstStyle/>
          <a:p>
            <a:pPr>
              <a:spcBef>
                <a:spcPts val="20"/>
              </a:spcBef>
            </a:pPr>
            <a:r>
              <a:rPr lang="en-GB" dirty="0">
                <a:cs typeface="Arial"/>
              </a:rPr>
              <a:t>Mervyn Carter  </a:t>
            </a:r>
          </a:p>
          <a:p>
            <a:pPr>
              <a:spcBef>
                <a:spcPts val="20"/>
              </a:spcBef>
            </a:pPr>
            <a:r>
              <a:rPr lang="en-GB" dirty="0">
                <a:cs typeface="Arial"/>
              </a:rPr>
              <a:t>David Hill Smith  </a:t>
            </a:r>
          </a:p>
          <a:p>
            <a:pPr>
              <a:spcBef>
                <a:spcPts val="20"/>
              </a:spcBef>
            </a:pPr>
            <a:r>
              <a:rPr lang="en-GB" dirty="0">
                <a:cs typeface="Arial"/>
              </a:rPr>
              <a:t>Andy Savage </a:t>
            </a:r>
            <a:endParaRPr lang="en-US" dirty="0">
              <a:cs typeface="Arial"/>
            </a:endParaRPr>
          </a:p>
        </p:txBody>
      </p:sp>
    </p:spTree>
    <p:extLst>
      <p:ext uri="{BB962C8B-B14F-4D97-AF65-F5344CB8AC3E}">
        <p14:creationId xmlns:p14="http://schemas.microsoft.com/office/powerpoint/2010/main" val="353093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C549-4B90-F0E0-EE27-227E48A4AC7B}"/>
              </a:ext>
            </a:extLst>
          </p:cNvPr>
          <p:cNvSpPr>
            <a:spLocks noGrp="1"/>
          </p:cNvSpPr>
          <p:nvPr>
            <p:ph type="title"/>
          </p:nvPr>
        </p:nvSpPr>
        <p:spPr/>
        <p:txBody>
          <a:bodyPr>
            <a:normAutofit fontScale="90000"/>
          </a:bodyPr>
          <a:lstStyle/>
          <a:p>
            <a:r>
              <a:rPr lang="en-US" dirty="0">
                <a:latin typeface="Cambria"/>
                <a:ea typeface="Cambria"/>
              </a:rPr>
              <a:t>RCEA - Deaths, Resignations &amp; New Members</a:t>
            </a:r>
            <a:endParaRPr lang="en-US" dirty="0"/>
          </a:p>
        </p:txBody>
      </p:sp>
      <p:sp>
        <p:nvSpPr>
          <p:cNvPr id="3" name="Text Placeholder 2">
            <a:extLst>
              <a:ext uri="{FF2B5EF4-FFF2-40B4-BE49-F238E27FC236}">
                <a16:creationId xmlns:a16="http://schemas.microsoft.com/office/drawing/2014/main" id="{81FF968C-DD18-C5EA-EF87-3F5AC6499695}"/>
              </a:ext>
            </a:extLst>
          </p:cNvPr>
          <p:cNvSpPr>
            <a:spLocks noGrp="1"/>
          </p:cNvSpPr>
          <p:nvPr>
            <p:ph type="body" idx="1"/>
          </p:nvPr>
        </p:nvSpPr>
        <p:spPr>
          <a:xfrm>
            <a:off x="609599" y="1417637"/>
            <a:ext cx="5386917" cy="402059"/>
          </a:xfrm>
        </p:spPr>
        <p:txBody>
          <a:bodyPr>
            <a:normAutofit fontScale="92500" lnSpcReduction="10000"/>
          </a:bodyPr>
          <a:lstStyle/>
          <a:p>
            <a:r>
              <a:rPr lang="en-US" dirty="0">
                <a:latin typeface="Cambria"/>
                <a:ea typeface="Cambria"/>
              </a:rPr>
              <a:t>Deaths, Resignations and New Members</a:t>
            </a:r>
            <a:endParaRPr lang="en-US" dirty="0"/>
          </a:p>
        </p:txBody>
      </p:sp>
      <p:sp>
        <p:nvSpPr>
          <p:cNvPr id="5" name="Text Placeholder 4">
            <a:extLst>
              <a:ext uri="{FF2B5EF4-FFF2-40B4-BE49-F238E27FC236}">
                <a16:creationId xmlns:a16="http://schemas.microsoft.com/office/drawing/2014/main" id="{9FBA1ED5-C314-2FF2-F806-52A0F159207D}"/>
              </a:ext>
            </a:extLst>
          </p:cNvPr>
          <p:cNvSpPr>
            <a:spLocks noGrp="1"/>
          </p:cNvSpPr>
          <p:nvPr>
            <p:ph type="body" sz="quarter" idx="3"/>
          </p:nvPr>
        </p:nvSpPr>
        <p:spPr>
          <a:xfrm>
            <a:off x="6195485" y="1417638"/>
            <a:ext cx="5389033" cy="402059"/>
          </a:xfrm>
        </p:spPr>
        <p:txBody>
          <a:bodyPr>
            <a:normAutofit fontScale="92500" lnSpcReduction="10000"/>
          </a:bodyPr>
          <a:lstStyle/>
          <a:p>
            <a:r>
              <a:rPr lang="en-US" dirty="0">
                <a:latin typeface="Cambria"/>
                <a:ea typeface="Cambria"/>
              </a:rPr>
              <a:t>Deceased members</a:t>
            </a:r>
            <a:endParaRPr lang="en-US" dirty="0"/>
          </a:p>
        </p:txBody>
      </p:sp>
      <p:graphicFrame>
        <p:nvGraphicFramePr>
          <p:cNvPr id="9" name="Table 8">
            <a:extLst>
              <a:ext uri="{FF2B5EF4-FFF2-40B4-BE49-F238E27FC236}">
                <a16:creationId xmlns:a16="http://schemas.microsoft.com/office/drawing/2014/main" id="{3FA639D0-B6AA-79D5-9527-382F23392CE9}"/>
              </a:ext>
            </a:extLst>
          </p:cNvPr>
          <p:cNvGraphicFramePr>
            <a:graphicFrameLocks noGrp="1"/>
          </p:cNvGraphicFramePr>
          <p:nvPr>
            <p:extLst>
              <p:ext uri="{D42A27DB-BD31-4B8C-83A1-F6EECF244321}">
                <p14:modId xmlns:p14="http://schemas.microsoft.com/office/powerpoint/2010/main" val="2910940242"/>
              </p:ext>
            </p:extLst>
          </p:nvPr>
        </p:nvGraphicFramePr>
        <p:xfrm>
          <a:off x="6312023" y="1854994"/>
          <a:ext cx="5270377" cy="1463040"/>
        </p:xfrm>
        <a:graphic>
          <a:graphicData uri="http://schemas.openxmlformats.org/drawingml/2006/table">
            <a:tbl>
              <a:tblPr firstRow="1" firstCol="1" bandRow="1">
                <a:tableStyleId>{5C22544A-7EE6-4342-B048-85BDC9FD1C3A}</a:tableStyleId>
              </a:tblPr>
              <a:tblGrid>
                <a:gridCol w="3312368">
                  <a:extLst>
                    <a:ext uri="{9D8B030D-6E8A-4147-A177-3AD203B41FA5}">
                      <a16:colId xmlns:a16="http://schemas.microsoft.com/office/drawing/2014/main" val="3528688444"/>
                    </a:ext>
                  </a:extLst>
                </a:gridCol>
                <a:gridCol w="1958009">
                  <a:extLst>
                    <a:ext uri="{9D8B030D-6E8A-4147-A177-3AD203B41FA5}">
                      <a16:colId xmlns:a16="http://schemas.microsoft.com/office/drawing/2014/main" val="3931198314"/>
                    </a:ext>
                  </a:extLst>
                </a:gridCol>
              </a:tblGrid>
              <a:tr h="0">
                <a:tc>
                  <a:txBody>
                    <a:bodyPr/>
                    <a:lstStyle/>
                    <a:p>
                      <a:r>
                        <a:rPr lang="en-GB" sz="2400" dirty="0">
                          <a:effectLst/>
                        </a:rPr>
                        <a:t>Name </a:t>
                      </a:r>
                      <a:endParaRPr lang="en-GB" sz="24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r>
                        <a:rPr lang="en-US" sz="2400" dirty="0">
                          <a:effectLst/>
                        </a:rPr>
                        <a:t>Join Date</a:t>
                      </a:r>
                      <a:endParaRPr lang="en-GB" sz="24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extLst>
                  <a:ext uri="{0D108BD9-81ED-4DB2-BD59-A6C34878D82A}">
                    <a16:rowId xmlns:a16="http://schemas.microsoft.com/office/drawing/2014/main" val="1552380388"/>
                  </a:ext>
                </a:extLst>
              </a:tr>
              <a:tr h="0">
                <a:tc>
                  <a:txBody>
                    <a:bodyPr/>
                    <a:lstStyle/>
                    <a:p>
                      <a:r>
                        <a:rPr lang="en-US" sz="2400">
                          <a:effectLst/>
                        </a:rPr>
                        <a:t>Mr H McKenna</a:t>
                      </a:r>
                      <a:endParaRPr lang="en-GB" sz="24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r>
                        <a:rPr lang="en-US" sz="2400" dirty="0">
                          <a:effectLst/>
                        </a:rPr>
                        <a:t>13/10/1999</a:t>
                      </a:r>
                      <a:endParaRPr lang="en-GB" sz="24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extLst>
                  <a:ext uri="{0D108BD9-81ED-4DB2-BD59-A6C34878D82A}">
                    <a16:rowId xmlns:a16="http://schemas.microsoft.com/office/drawing/2014/main" val="711667591"/>
                  </a:ext>
                </a:extLst>
              </a:tr>
              <a:tr h="0">
                <a:tc>
                  <a:txBody>
                    <a:bodyPr/>
                    <a:lstStyle/>
                    <a:p>
                      <a:r>
                        <a:rPr lang="en-US" sz="2400">
                          <a:effectLst/>
                        </a:rPr>
                        <a:t>Mr D J Ayres</a:t>
                      </a:r>
                      <a:endParaRPr lang="en-GB" sz="24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r>
                        <a:rPr lang="en-US" sz="2400" dirty="0">
                          <a:effectLst/>
                        </a:rPr>
                        <a:t>25/07/2012</a:t>
                      </a:r>
                      <a:endParaRPr lang="en-GB" sz="24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extLst>
                  <a:ext uri="{0D108BD9-81ED-4DB2-BD59-A6C34878D82A}">
                    <a16:rowId xmlns:a16="http://schemas.microsoft.com/office/drawing/2014/main" val="4192192678"/>
                  </a:ext>
                </a:extLst>
              </a:tr>
              <a:tr h="0">
                <a:tc>
                  <a:txBody>
                    <a:bodyPr/>
                    <a:lstStyle/>
                    <a:p>
                      <a:r>
                        <a:rPr lang="en-US" sz="2400">
                          <a:effectLst/>
                        </a:rPr>
                        <a:t>Mr D J A Hobbs</a:t>
                      </a:r>
                      <a:endParaRPr lang="en-GB" sz="24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r>
                        <a:rPr lang="en-US" sz="2400" dirty="0">
                          <a:effectLst/>
                        </a:rPr>
                        <a:t>12/10/1999</a:t>
                      </a:r>
                      <a:endParaRPr lang="en-GB" sz="24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b"/>
                </a:tc>
                <a:extLst>
                  <a:ext uri="{0D108BD9-81ED-4DB2-BD59-A6C34878D82A}">
                    <a16:rowId xmlns:a16="http://schemas.microsoft.com/office/drawing/2014/main" val="3033127511"/>
                  </a:ext>
                </a:extLst>
              </a:tr>
            </a:tbl>
          </a:graphicData>
        </a:graphic>
      </p:graphicFrame>
      <p:sp>
        <p:nvSpPr>
          <p:cNvPr id="10" name="Content Placeholder 5">
            <a:extLst>
              <a:ext uri="{FF2B5EF4-FFF2-40B4-BE49-F238E27FC236}">
                <a16:creationId xmlns:a16="http://schemas.microsoft.com/office/drawing/2014/main" id="{119B5627-1D87-2899-5DB5-BDFFF0761D86}"/>
              </a:ext>
            </a:extLst>
          </p:cNvPr>
          <p:cNvSpPr txBox="1">
            <a:spLocks/>
          </p:cNvSpPr>
          <p:nvPr/>
        </p:nvSpPr>
        <p:spPr>
          <a:xfrm>
            <a:off x="607483" y="1854994"/>
            <a:ext cx="5389033" cy="239818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GB" dirty="0">
                <a:cs typeface="Arial"/>
              </a:rPr>
              <a:t>Data since last AGM on 27 April 2024:</a:t>
            </a:r>
          </a:p>
          <a:p>
            <a:r>
              <a:rPr lang="en-GB" dirty="0">
                <a:cs typeface="Arial"/>
              </a:rPr>
              <a:t>No of deaths = 3 </a:t>
            </a:r>
          </a:p>
          <a:p>
            <a:r>
              <a:rPr lang="en-GB" dirty="0">
                <a:cs typeface="Arial"/>
              </a:rPr>
              <a:t>No of resignations = 22</a:t>
            </a:r>
          </a:p>
          <a:p>
            <a:r>
              <a:rPr lang="en-GB" dirty="0">
                <a:cs typeface="Arial"/>
              </a:rPr>
              <a:t>No of new joiners = 50 </a:t>
            </a:r>
          </a:p>
        </p:txBody>
      </p:sp>
      <p:sp>
        <p:nvSpPr>
          <p:cNvPr id="13" name="Content Placeholder 5">
            <a:extLst>
              <a:ext uri="{FF2B5EF4-FFF2-40B4-BE49-F238E27FC236}">
                <a16:creationId xmlns:a16="http://schemas.microsoft.com/office/drawing/2014/main" id="{9A8C56C1-5A38-D54E-84AA-C6949B89F4CE}"/>
              </a:ext>
            </a:extLst>
          </p:cNvPr>
          <p:cNvSpPr txBox="1">
            <a:spLocks/>
          </p:cNvSpPr>
          <p:nvPr/>
        </p:nvSpPr>
        <p:spPr>
          <a:xfrm>
            <a:off x="471421" y="4690530"/>
            <a:ext cx="11249158" cy="61067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GB" dirty="0">
                <a:solidFill>
                  <a:srgbClr val="FF0000"/>
                </a:solidFill>
                <a:cs typeface="Arial"/>
              </a:rPr>
              <a:t>We invite a one-minute silence to reflect on the service of our deceased members</a:t>
            </a:r>
          </a:p>
        </p:txBody>
      </p:sp>
    </p:spTree>
    <p:extLst>
      <p:ext uri="{BB962C8B-B14F-4D97-AF65-F5344CB8AC3E}">
        <p14:creationId xmlns:p14="http://schemas.microsoft.com/office/powerpoint/2010/main" val="3559389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731836"/>
            <a:ext cx="5702424" cy="680940"/>
          </a:xfrm>
        </p:spPr>
        <p:txBody>
          <a:bodyPr anchor="ctr">
            <a:normAutofit fontScale="90000"/>
          </a:bodyPr>
          <a:lstStyle/>
          <a:p>
            <a:r>
              <a:rPr lang="en-GB" dirty="0"/>
              <a:t>Minutes of the last AGM (1)</a:t>
            </a:r>
          </a:p>
        </p:txBody>
      </p:sp>
      <p:sp>
        <p:nvSpPr>
          <p:cNvPr id="7" name="Content Placeholder 9">
            <a:extLst>
              <a:ext uri="{FF2B5EF4-FFF2-40B4-BE49-F238E27FC236}">
                <a16:creationId xmlns:a16="http://schemas.microsoft.com/office/drawing/2014/main" id="{4B44BA1A-7365-4CB2-A6F9-8020DA454179}"/>
              </a:ext>
            </a:extLst>
          </p:cNvPr>
          <p:cNvSpPr>
            <a:spLocks noGrp="1"/>
          </p:cNvSpPr>
          <p:nvPr>
            <p:ph idx="1"/>
          </p:nvPr>
        </p:nvSpPr>
        <p:spPr>
          <a:xfrm>
            <a:off x="609600" y="1556792"/>
            <a:ext cx="5270376" cy="4896544"/>
          </a:xfrm>
        </p:spPr>
        <p:txBody>
          <a:bodyPr vert="horz" lIns="91440" tIns="45720" rIns="91440" bIns="45720" rtlCol="0" anchor="t">
            <a:normAutofit fontScale="47500" lnSpcReduction="20000"/>
          </a:bodyPr>
          <a:lstStyle/>
          <a:p>
            <a:pPr marL="0" indent="0" algn="ctr">
              <a:buNone/>
            </a:pPr>
            <a:r>
              <a:rPr lang="en-GB" sz="2900" b="1" dirty="0">
                <a:effectLst/>
                <a:latin typeface="Cambria" panose="02040503050406030204" pitchFamily="18" charset="0"/>
                <a:ea typeface="Times New Roman" panose="02020603050405020304" pitchFamily="18" charset="0"/>
                <a:cs typeface="Arial" panose="020B0604020202020204" pitchFamily="34" charset="0"/>
              </a:rPr>
              <a:t>RAILWAY CIVIL ENGINEERS’ ASSOCIATION</a:t>
            </a:r>
            <a:endParaRPr lang="en-GB" sz="2900" b="1" dirty="0">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Times New Roman" panose="02020603050405020304" pitchFamily="18" charset="0"/>
              <a:ea typeface="Times New Roman" panose="02020603050405020304" pitchFamily="18" charset="0"/>
            </a:endParaRPr>
          </a:p>
          <a:p>
            <a:pPr marL="0" indent="0" algn="ctr">
              <a:buNone/>
            </a:pPr>
            <a:r>
              <a:rPr lang="en-GB" sz="2300" b="1" u="sng" dirty="0">
                <a:effectLst/>
                <a:latin typeface="Arial" panose="020B0604020202020204" pitchFamily="34" charset="0"/>
                <a:ea typeface="Times New Roman" panose="02020603050405020304" pitchFamily="18" charset="0"/>
              </a:rPr>
              <a:t>Minutes of the Annual General Meeting 2023</a:t>
            </a:r>
            <a:endParaRPr lang="en-GB" sz="2300" dirty="0">
              <a:effectLst/>
              <a:latin typeface="Times New Roman" panose="02020603050405020304" pitchFamily="18" charset="0"/>
              <a:ea typeface="Times New Roman" panose="02020603050405020304" pitchFamily="18" charset="0"/>
            </a:endParaRPr>
          </a:p>
          <a:p>
            <a:pPr marL="0" indent="0">
              <a:buNone/>
            </a:pP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Held Thursday 27 April 2023.</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algn="just">
              <a:buFont typeface="+mj-lt"/>
              <a:buAutoNum type="arabicPeriod"/>
              <a:tabLst>
                <a:tab pos="228600" algn="l"/>
              </a:tabLst>
            </a:pPr>
            <a:r>
              <a:rPr lang="en-GB" sz="2100" b="1" dirty="0">
                <a:effectLst/>
                <a:latin typeface="Arial" panose="020B0604020202020204" pitchFamily="34" charset="0"/>
                <a:ea typeface="Times New Roman" panose="02020603050405020304" pitchFamily="18" charset="0"/>
              </a:rPr>
              <a:t>Apologies for Absence</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solidFill>
                  <a:srgbClr val="000000"/>
                </a:solidFill>
                <a:effectLst/>
                <a:latin typeface="Arial" panose="020B0604020202020204" pitchFamily="34" charset="0"/>
                <a:ea typeface="Times New Roman" panose="02020603050405020304" pitchFamily="18" charset="0"/>
              </a:rPr>
              <a:t>Apologies were received and noted at the meeting. Apologies and attendees are attached at Appendix A.</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b="1"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457200" indent="-457200" algn="just">
              <a:buFont typeface="+mj-lt"/>
              <a:buAutoNum type="arabicPeriod" startAt="2"/>
              <a:tabLst>
                <a:tab pos="228600" algn="l"/>
              </a:tabLst>
            </a:pPr>
            <a:r>
              <a:rPr lang="en-GB" sz="2100" b="1" dirty="0">
                <a:effectLst/>
                <a:latin typeface="Arial" panose="020B0604020202020204" pitchFamily="34" charset="0"/>
                <a:ea typeface="Times New Roman" panose="02020603050405020304" pitchFamily="18" charset="0"/>
              </a:rPr>
              <a:t>Deaths and Resignations</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Membership numbers, deaths and resignations were noted as attached at Appendix B.</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457200" indent="-457200" algn="just">
              <a:buFont typeface="+mj-lt"/>
              <a:buAutoNum type="arabicPeriod" startAt="3"/>
              <a:tabLst>
                <a:tab pos="228600" algn="l"/>
              </a:tabLst>
            </a:pPr>
            <a:r>
              <a:rPr lang="en-GB" sz="2100" b="1" dirty="0">
                <a:effectLst/>
                <a:latin typeface="Arial" panose="020B0604020202020204" pitchFamily="34" charset="0"/>
                <a:ea typeface="Times New Roman" panose="02020603050405020304" pitchFamily="18" charset="0"/>
              </a:rPr>
              <a:t>Minutes of the last Annual General Meeting (28 April 2022)</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The minutes from the 2022 AGM were agreed by those present as an accurate record of proceedings.</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Proposer – Andrew Boagey</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Seconder – Stephen McCormick</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457200" indent="-457200" algn="just">
              <a:buFont typeface="+mj-lt"/>
              <a:buAutoNum type="arabicPeriod" startAt="4"/>
              <a:tabLst>
                <a:tab pos="228600" algn="l"/>
              </a:tabLst>
            </a:pPr>
            <a:r>
              <a:rPr lang="en-GB" sz="2100" b="1" dirty="0">
                <a:effectLst/>
                <a:latin typeface="Arial" panose="020B0604020202020204" pitchFamily="34" charset="0"/>
                <a:ea typeface="Times New Roman" panose="02020603050405020304" pitchFamily="18" charset="0"/>
              </a:rPr>
              <a:t>Matters Arising </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It was agreed that all matters for discussion would be covered under the Chair’s report.</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457200" indent="-457200" algn="just">
              <a:buFont typeface="+mj-lt"/>
              <a:buAutoNum type="arabicPeriod" startAt="5"/>
              <a:tabLst>
                <a:tab pos="228600" algn="l"/>
              </a:tabLst>
            </a:pPr>
            <a:r>
              <a:rPr lang="en-GB" sz="2100" b="1" dirty="0">
                <a:effectLst/>
                <a:latin typeface="Arial" panose="020B0604020202020204" pitchFamily="34" charset="0"/>
                <a:ea typeface="Times New Roman" panose="02020603050405020304" pitchFamily="18" charset="0"/>
              </a:rPr>
              <a:t>Chair’s Report</a:t>
            </a:r>
            <a:endParaRPr lang="en-GB" sz="2100" dirty="0">
              <a:effectLst/>
              <a:latin typeface="Times New Roman" panose="02020603050405020304" pitchFamily="18" charset="0"/>
              <a:ea typeface="Times New Roman" panose="02020603050405020304" pitchFamily="18" charset="0"/>
            </a:endParaRPr>
          </a:p>
          <a:p>
            <a:pPr marL="0" indent="0" algn="just">
              <a:buNone/>
            </a:pPr>
            <a:r>
              <a:rPr lang="en-GB" sz="2100" b="1" dirty="0">
                <a:effectLst/>
                <a:latin typeface="Arial" panose="020B0604020202020204" pitchFamily="34" charset="0"/>
                <a:ea typeface="Times New Roman" panose="02020603050405020304" pitchFamily="18" charset="0"/>
              </a:rPr>
              <a:t> </a:t>
            </a:r>
            <a:endParaRPr lang="en-GB" sz="21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2100" dirty="0">
                <a:effectLst/>
                <a:latin typeface="Arial" panose="020B0604020202020204" pitchFamily="34" charset="0"/>
                <a:ea typeface="Times New Roman" panose="02020603050405020304" pitchFamily="18" charset="0"/>
              </a:rPr>
              <a:t>The Chair gave a presentation to the AGM. Refer to the attached Chair’s presentation. </a:t>
            </a:r>
          </a:p>
          <a:p>
            <a:pPr marL="0" indent="0" algn="just">
              <a:buNone/>
              <a:tabLst>
                <a:tab pos="2637155" algn="ctr"/>
                <a:tab pos="5274310" algn="r"/>
                <a:tab pos="457200" algn="l"/>
              </a:tabLst>
            </a:pPr>
            <a:endParaRPr lang="en-GB" sz="2100" dirty="0">
              <a:effectLst/>
              <a:latin typeface="Times New Roman" panose="02020603050405020304" pitchFamily="18" charset="0"/>
              <a:ea typeface="Times New Roman" panose="02020603050405020304" pitchFamily="18" charset="0"/>
            </a:endParaRPr>
          </a:p>
          <a:p>
            <a:pPr marL="0" indent="0">
              <a:buNone/>
            </a:pPr>
            <a:endParaRPr lang="en-GB" sz="2100" dirty="0">
              <a:latin typeface="Calibri" panose="020F0502020204030204" pitchFamily="34" charset="0"/>
              <a:cs typeface="Calibri" panose="020F0502020204030204" pitchFamily="34" charset="0"/>
            </a:endParaRPr>
          </a:p>
          <a:p>
            <a:endParaRPr lang="en-GB" dirty="0"/>
          </a:p>
        </p:txBody>
      </p:sp>
      <p:sp>
        <p:nvSpPr>
          <p:cNvPr id="8" name="Content Placeholder 9">
            <a:extLst>
              <a:ext uri="{FF2B5EF4-FFF2-40B4-BE49-F238E27FC236}">
                <a16:creationId xmlns:a16="http://schemas.microsoft.com/office/drawing/2014/main" id="{253183D3-F907-B654-B99C-BB2B1DAFC516}"/>
              </a:ext>
            </a:extLst>
          </p:cNvPr>
          <p:cNvSpPr txBox="1">
            <a:spLocks/>
          </p:cNvSpPr>
          <p:nvPr/>
        </p:nvSpPr>
        <p:spPr>
          <a:xfrm>
            <a:off x="6312024" y="1556792"/>
            <a:ext cx="5270376" cy="4896544"/>
          </a:xfrm>
          <a:prstGeom prst="rect">
            <a:avLst/>
          </a:prstGeom>
        </p:spPr>
        <p:txBody>
          <a:bodyPr vert="horz" lIns="91440" tIns="45720" rIns="91440" bIns="45720" rtlCol="0" anchor="t">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buFont typeface="+mj-lt"/>
              <a:buAutoNum type="arabicPeriod" startAt="6"/>
              <a:tabLst>
                <a:tab pos="228600" algn="l"/>
              </a:tabLst>
            </a:pPr>
            <a:r>
              <a:rPr lang="en-GB" sz="1800" b="1" dirty="0">
                <a:effectLst/>
                <a:latin typeface="Arial" panose="020B0604020202020204" pitchFamily="34" charset="0"/>
                <a:ea typeface="Times New Roman" panose="02020603050405020304" pitchFamily="18" charset="0"/>
              </a:rPr>
              <a:t>Accounts for 2022</a:t>
            </a:r>
            <a:endParaRPr lang="en-GB" sz="1800" dirty="0">
              <a:effectLst/>
              <a:latin typeface="Times New Roman" panose="02020603050405020304" pitchFamily="18" charset="0"/>
              <a:ea typeface="Times New Roman" panose="02020603050405020304" pitchFamily="18" charset="0"/>
            </a:endParaRPr>
          </a:p>
          <a:p>
            <a:pPr marL="0" indent="0" algn="just">
              <a:buNone/>
            </a:pP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The Secretary (Treasurer) presented the end of year accounts at December 2022 to the AGM.</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Refer to the attached Secretary’s report as part of the Chair’s presentation.</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The accounts for 2022 were agreed by all present.</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1800" dirty="0">
                <a:effectLst/>
                <a:latin typeface="Arial" panose="020B0604020202020204" pitchFamily="34" charset="0"/>
                <a:ea typeface="Times New Roman" panose="02020603050405020304" pitchFamily="18" charset="0"/>
              </a:rPr>
              <a:t>Proposer – Tim Kendell</a:t>
            </a:r>
            <a:endParaRPr lang="en-GB" sz="18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1800" dirty="0">
                <a:effectLst/>
                <a:latin typeface="Arial" panose="020B0604020202020204" pitchFamily="34" charset="0"/>
                <a:ea typeface="Times New Roman" panose="02020603050405020304" pitchFamily="18" charset="0"/>
              </a:rPr>
              <a:t>Seconder – Malcolm Pearce</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1800" dirty="0">
                <a:effectLst/>
                <a:latin typeface="Arial" panose="020B0604020202020204" pitchFamily="34" charset="0"/>
                <a:ea typeface="Times New Roman" panose="02020603050405020304" pitchFamily="18" charset="0"/>
              </a:rPr>
              <a:t>It was agreed that there should be no change to the subscription rates for 2024.</a:t>
            </a:r>
            <a:endParaRPr lang="en-GB" sz="18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1800" dirty="0">
                <a:effectLst/>
                <a:latin typeface="Arial" panose="020B0604020202020204" pitchFamily="34" charset="0"/>
                <a:ea typeface="Times New Roman" panose="02020603050405020304" pitchFamily="18" charset="0"/>
              </a:rPr>
              <a:t>Proposer – Bruce Simpson</a:t>
            </a:r>
            <a:endParaRPr lang="en-GB" sz="1800" dirty="0">
              <a:effectLst/>
              <a:latin typeface="Times New Roman" panose="02020603050405020304" pitchFamily="18" charset="0"/>
              <a:ea typeface="Times New Roman" panose="02020603050405020304" pitchFamily="18" charset="0"/>
            </a:endParaRPr>
          </a:p>
          <a:p>
            <a:pPr marL="0" indent="0" algn="just">
              <a:buNone/>
              <a:tabLst>
                <a:tab pos="2637155" algn="ctr"/>
                <a:tab pos="5274310" algn="r"/>
                <a:tab pos="457200" algn="l"/>
              </a:tabLst>
            </a:pPr>
            <a:r>
              <a:rPr lang="en-GB" sz="1800" dirty="0">
                <a:effectLst/>
                <a:latin typeface="Arial" panose="020B0604020202020204" pitchFamily="34" charset="0"/>
                <a:ea typeface="Times New Roman" panose="02020603050405020304" pitchFamily="18" charset="0"/>
              </a:rPr>
              <a:t>Seconder </a:t>
            </a:r>
            <a:r>
              <a:rPr lang="en-GB" sz="1800" dirty="0">
                <a:solidFill>
                  <a:srgbClr val="000000"/>
                </a:solidFill>
                <a:effectLst/>
                <a:latin typeface="Arial" panose="020B0604020202020204" pitchFamily="34" charset="0"/>
                <a:ea typeface="Times New Roman" panose="02020603050405020304" pitchFamily="18" charset="0"/>
              </a:rPr>
              <a:t>– Ralph Bayley</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lvl="0" algn="just">
              <a:buFont typeface="+mj-lt"/>
              <a:buAutoNum type="arabicPeriod" startAt="7"/>
              <a:tabLst>
                <a:tab pos="228600" algn="l"/>
              </a:tabLst>
            </a:pPr>
            <a:r>
              <a:rPr lang="en-GB" sz="1800" b="1" dirty="0">
                <a:effectLst/>
                <a:latin typeface="Arial" panose="020B0604020202020204" pitchFamily="34" charset="0"/>
                <a:ea typeface="Times New Roman" panose="02020603050405020304" pitchFamily="18" charset="0"/>
              </a:rPr>
              <a:t>Election of Chair for 2023/24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Stephen McCormick was proposed as Chair for a one-year period</a:t>
            </a:r>
            <a:r>
              <a:rPr lang="en-GB" sz="1800" dirty="0">
                <a:latin typeface="Times New Roman" panose="02020603050405020304" pitchFamily="18"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All those present agreed.</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lvl="0" algn="just">
              <a:buFont typeface="+mj-lt"/>
              <a:buAutoNum type="arabicPeriod" startAt="8"/>
              <a:tabLst>
                <a:tab pos="228600" algn="l"/>
              </a:tabLst>
            </a:pPr>
            <a:r>
              <a:rPr lang="en-GB" sz="1800" b="1" dirty="0">
                <a:effectLst/>
                <a:latin typeface="Arial" panose="020B0604020202020204" pitchFamily="34" charset="0"/>
                <a:ea typeface="Times New Roman" panose="02020603050405020304" pitchFamily="18" charset="0"/>
              </a:rPr>
              <a:t>Election of Deputy Chair for 2023/24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Andrew Boagey was proposed as Deputy Chairman for a one-year period.</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Proposer – David Coles</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Seconder – Tim Kendell</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All those present agreed.</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88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5702423" cy="680940"/>
          </a:xfrm>
        </p:spPr>
        <p:txBody>
          <a:bodyPr anchor="ctr">
            <a:normAutofit fontScale="90000"/>
          </a:bodyPr>
          <a:lstStyle/>
          <a:p>
            <a:r>
              <a:rPr lang="en-GB" dirty="0"/>
              <a:t>Minutes of the last AGM (2)</a:t>
            </a:r>
          </a:p>
        </p:txBody>
      </p:sp>
      <p:sp>
        <p:nvSpPr>
          <p:cNvPr id="7" name="Content Placeholder 9">
            <a:extLst>
              <a:ext uri="{FF2B5EF4-FFF2-40B4-BE49-F238E27FC236}">
                <a16:creationId xmlns:a16="http://schemas.microsoft.com/office/drawing/2014/main" id="{4B44BA1A-7365-4CB2-A6F9-8020DA454179}"/>
              </a:ext>
            </a:extLst>
          </p:cNvPr>
          <p:cNvSpPr>
            <a:spLocks noGrp="1"/>
          </p:cNvSpPr>
          <p:nvPr>
            <p:ph idx="1"/>
          </p:nvPr>
        </p:nvSpPr>
        <p:spPr>
          <a:xfrm>
            <a:off x="609600" y="1547664"/>
            <a:ext cx="5270376" cy="4905672"/>
          </a:xfrm>
        </p:spPr>
        <p:txBody>
          <a:bodyPr vert="horz" lIns="91440" tIns="45720" rIns="91440" bIns="45720" rtlCol="0" anchor="t">
            <a:normAutofit fontScale="32500" lnSpcReduction="20000"/>
          </a:bodyPr>
          <a:lstStyle/>
          <a:p>
            <a:pPr lvl="0" algn="just">
              <a:buFont typeface="+mj-lt"/>
              <a:buAutoNum type="arabicPeriod" startAt="9"/>
              <a:tabLst>
                <a:tab pos="228600" algn="l"/>
              </a:tabLst>
            </a:pPr>
            <a:r>
              <a:rPr lang="en-GB" sz="3100" b="1" dirty="0">
                <a:effectLst/>
                <a:latin typeface="Arial" panose="020B0604020202020204" pitchFamily="34" charset="0"/>
                <a:ea typeface="Times New Roman" panose="02020603050405020304" pitchFamily="18" charset="0"/>
              </a:rPr>
              <a:t>Election of Secretary for 2023/24 </a:t>
            </a:r>
            <a:endParaRPr lang="en-GB" sz="3100" dirty="0">
              <a:effectLst/>
              <a:latin typeface="Times New Roman" panose="02020603050405020304" pitchFamily="18" charset="0"/>
              <a:ea typeface="Times New Roman" panose="02020603050405020304" pitchFamily="18" charset="0"/>
            </a:endParaRPr>
          </a:p>
          <a:p>
            <a:pPr marL="0" indent="0" algn="just">
              <a:buNone/>
            </a:pPr>
            <a:endParaRPr lang="en-GB" sz="3100" dirty="0">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Jian Li Chew was proposed as Secretary (Treasurer) for a one-year period.</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All those present agreed.</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lvl="0" algn="just">
              <a:buFont typeface="+mj-lt"/>
              <a:buAutoNum type="arabicPeriod" startAt="10"/>
              <a:tabLst>
                <a:tab pos="228600" algn="l"/>
              </a:tabLst>
            </a:pPr>
            <a:r>
              <a:rPr lang="en-GB" sz="3100" b="1" dirty="0">
                <a:effectLst/>
                <a:latin typeface="Arial" panose="020B0604020202020204" pitchFamily="34" charset="0"/>
                <a:ea typeface="Times New Roman" panose="02020603050405020304" pitchFamily="18" charset="0"/>
              </a:rPr>
              <a:t>Election of Management Committee for 2023/24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The following nominees were proposed for election to the RCEA Management Committee:</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marL="0" marR="53340" indent="0" algn="just">
              <a:buNone/>
            </a:pPr>
            <a:r>
              <a:rPr lang="en-GB" sz="3100" dirty="0">
                <a:effectLst/>
                <a:latin typeface="Arial" panose="020B0604020202020204" pitchFamily="34" charset="0"/>
                <a:ea typeface="Times New Roman" panose="02020603050405020304" pitchFamily="18" charset="0"/>
                <a:cs typeface="Times New Roman" panose="02020603050405020304" pitchFamily="18" charset="0"/>
              </a:rPr>
              <a:t>David Coles, Gabriel Azevedo, Gavin Jessamy, Tom Bates, Bruce Simpson.</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solidFill>
                  <a:srgbClr val="000000"/>
                </a:solidFill>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All those present agreed.</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lvl="0" algn="just">
              <a:buFont typeface="+mj-lt"/>
              <a:buAutoNum type="arabicPeriod" startAt="11"/>
              <a:tabLst>
                <a:tab pos="228600" algn="l"/>
              </a:tabLst>
            </a:pPr>
            <a:r>
              <a:rPr lang="en-GB" sz="3100" b="1" dirty="0">
                <a:effectLst/>
                <a:latin typeface="Arial" panose="020B0604020202020204" pitchFamily="34" charset="0"/>
                <a:ea typeface="Times New Roman" panose="02020603050405020304" pitchFamily="18" charset="0"/>
              </a:rPr>
              <a:t>Election of Membership Secretary for 2023/24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Chris Wheeldon was proposed as Membership Secretary for 2023/4.</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All those present agreed.</a:t>
            </a: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 </a:t>
            </a:r>
            <a:endParaRPr lang="en-GB" sz="3100" dirty="0">
              <a:effectLst/>
              <a:latin typeface="Times New Roman" panose="02020603050405020304" pitchFamily="18" charset="0"/>
              <a:ea typeface="Times New Roman" panose="02020603050405020304" pitchFamily="18" charset="0"/>
            </a:endParaRPr>
          </a:p>
          <a:p>
            <a:pPr lvl="0" algn="just">
              <a:buFont typeface="+mj-lt"/>
              <a:buAutoNum type="arabicPeriod" startAt="12"/>
              <a:tabLst>
                <a:tab pos="228600" algn="l"/>
              </a:tabLst>
            </a:pPr>
            <a:r>
              <a:rPr lang="en-GB" sz="3100" b="1" dirty="0">
                <a:effectLst/>
                <a:latin typeface="Arial" panose="020B0604020202020204" pitchFamily="34" charset="0"/>
                <a:ea typeface="Times New Roman" panose="02020603050405020304" pitchFamily="18" charset="0"/>
              </a:rPr>
              <a:t>Appointment of Examiners</a:t>
            </a:r>
            <a:endParaRPr lang="en-GB" sz="3100" dirty="0">
              <a:effectLst/>
              <a:latin typeface="Times New Roman" panose="02020603050405020304" pitchFamily="18" charset="0"/>
              <a:ea typeface="Times New Roman" panose="02020603050405020304" pitchFamily="18" charset="0"/>
            </a:endParaRPr>
          </a:p>
          <a:p>
            <a:pPr marL="0" indent="0" algn="just">
              <a:buNone/>
            </a:pP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Simon Blanchflower and Andy Savage were proposed as Internal Examiners for 2023/24.</a:t>
            </a:r>
            <a:endParaRPr lang="en-GB" sz="3100" dirty="0">
              <a:effectLst/>
              <a:latin typeface="Times New Roman" panose="02020603050405020304" pitchFamily="18" charset="0"/>
              <a:ea typeface="Times New Roman" panose="02020603050405020304" pitchFamily="18" charset="0"/>
            </a:endParaRPr>
          </a:p>
          <a:p>
            <a:pPr marL="0" indent="0" algn="just">
              <a:buNone/>
            </a:pPr>
            <a:endParaRPr lang="en-GB" sz="3100" dirty="0">
              <a:effectLst/>
              <a:latin typeface="Times New Roman" panose="02020603050405020304" pitchFamily="18" charset="0"/>
              <a:ea typeface="Times New Roman" panose="02020603050405020304" pitchFamily="18" charset="0"/>
            </a:endParaRPr>
          </a:p>
          <a:p>
            <a:pPr marL="0" indent="0" algn="just">
              <a:buNone/>
            </a:pPr>
            <a:r>
              <a:rPr lang="en-GB" sz="3100" dirty="0">
                <a:effectLst/>
                <a:latin typeface="Arial" panose="020B0604020202020204" pitchFamily="34" charset="0"/>
                <a:ea typeface="Times New Roman" panose="02020603050405020304" pitchFamily="18" charset="0"/>
              </a:rPr>
              <a:t>All those present agreed.</a:t>
            </a:r>
          </a:p>
          <a:p>
            <a:pPr marL="0" indent="0" algn="just">
              <a:buNone/>
            </a:pPr>
            <a:endParaRPr lang="en-GB" sz="3100" dirty="0">
              <a:effectLst/>
              <a:latin typeface="Times New Roman" panose="02020603050405020304" pitchFamily="18" charset="0"/>
              <a:ea typeface="Times New Roman" panose="02020603050405020304" pitchFamily="18" charset="0"/>
            </a:endParaRPr>
          </a:p>
          <a:p>
            <a:pPr marL="514350" indent="-514350" algn="just">
              <a:buFont typeface="+mj-lt"/>
              <a:buAutoNum type="arabicPeriod" startAt="13"/>
              <a:tabLst>
                <a:tab pos="228600" algn="l"/>
              </a:tabLst>
            </a:pPr>
            <a:r>
              <a:rPr lang="en-GB" sz="3100" b="1" dirty="0">
                <a:latin typeface="Arial" panose="020B0604020202020204" pitchFamily="34" charset="0"/>
              </a:rPr>
              <a:t>2023/24 Programme</a:t>
            </a:r>
          </a:p>
          <a:p>
            <a:pPr marL="0" indent="0">
              <a:buNone/>
            </a:pPr>
            <a:endParaRPr lang="en-GB" sz="3100" dirty="0"/>
          </a:p>
          <a:p>
            <a:pPr marL="0" indent="0">
              <a:buNone/>
            </a:pPr>
            <a:r>
              <a:rPr lang="en-GB" sz="3100" dirty="0"/>
              <a:t>Details of forthcoming events are published on the RCEA website. </a:t>
            </a:r>
          </a:p>
          <a:p>
            <a:pPr marL="0" indent="0">
              <a:buNone/>
            </a:pPr>
            <a:endParaRPr lang="en-GB" dirty="0"/>
          </a:p>
        </p:txBody>
      </p:sp>
      <p:sp>
        <p:nvSpPr>
          <p:cNvPr id="8" name="Content Placeholder 9">
            <a:extLst>
              <a:ext uri="{FF2B5EF4-FFF2-40B4-BE49-F238E27FC236}">
                <a16:creationId xmlns:a16="http://schemas.microsoft.com/office/drawing/2014/main" id="{253183D3-F907-B654-B99C-BB2B1DAFC516}"/>
              </a:ext>
            </a:extLst>
          </p:cNvPr>
          <p:cNvSpPr txBox="1">
            <a:spLocks/>
          </p:cNvSpPr>
          <p:nvPr/>
        </p:nvSpPr>
        <p:spPr>
          <a:xfrm>
            <a:off x="6312024" y="1072306"/>
            <a:ext cx="5270376" cy="1780630"/>
          </a:xfrm>
          <a:prstGeom prst="rect">
            <a:avLst/>
          </a:prstGeom>
        </p:spPr>
        <p:txBody>
          <a:bodyPr vert="horz" lIns="91440" tIns="45720" rIns="91440" bIns="45720" rtlCol="0" anchor="t">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buFont typeface="+mj-lt"/>
              <a:buAutoNum type="arabicPeriod" startAt="14"/>
              <a:tabLst>
                <a:tab pos="228600" algn="l"/>
              </a:tabLst>
            </a:pPr>
            <a:r>
              <a:rPr lang="en-GB" sz="1800" b="1" dirty="0">
                <a:effectLst/>
                <a:latin typeface="Arial" panose="020B0604020202020204" pitchFamily="34" charset="0"/>
                <a:ea typeface="Times New Roman" panose="02020603050405020304" pitchFamily="18" charset="0"/>
              </a:rPr>
              <a:t>Any Other Business</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Arial" panose="020B0604020202020204" pitchFamily="34" charset="0"/>
                <a:ea typeface="Times New Roman" panose="02020603050405020304" pitchFamily="18" charset="0"/>
              </a:rPr>
              <a:t>Tim Kendell requested that the RCEA acknowledged the contribution of the following Engineers to the Railway Industry.  Both Engineers have recently passed away:</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Arial" panose="020B0604020202020204" pitchFamily="34" charset="0"/>
                <a:ea typeface="Times New Roman" panose="02020603050405020304" pitchFamily="18" charset="0"/>
              </a:rPr>
              <a:t>Philip Rees OBE – Chief Engineer of BR(GW) from 1976 to 1983</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Arial" panose="020B0604020202020204" pitchFamily="34" charset="0"/>
                <a:ea typeface="Times New Roman" panose="02020603050405020304" pitchFamily="18" charset="0"/>
              </a:rPr>
              <a:t>Ken </a:t>
            </a:r>
            <a:r>
              <a:rPr lang="en-GB" sz="1800" dirty="0" err="1">
                <a:effectLst/>
                <a:latin typeface="Arial" panose="020B0604020202020204" pitchFamily="34" charset="0"/>
                <a:ea typeface="Times New Roman" panose="02020603050405020304" pitchFamily="18" charset="0"/>
              </a:rPr>
              <a:t>Hayson</a:t>
            </a:r>
            <a:r>
              <a:rPr lang="en-GB" sz="1800" dirty="0">
                <a:effectLst/>
                <a:latin typeface="Arial" panose="020B0604020202020204" pitchFamily="34" charset="0"/>
                <a:ea typeface="Times New Roman" panose="02020603050405020304" pitchFamily="18" charset="0"/>
              </a:rPr>
              <a:t> – Assistant Chief Engineer of Southern</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Times New Roman" panose="02020603050405020304" pitchFamily="18" charset="0"/>
              <a:ea typeface="Times New Roman" panose="02020603050405020304" pitchFamily="18" charset="0"/>
            </a:endParaRPr>
          </a:p>
          <a:p>
            <a:pPr lvl="0" algn="just">
              <a:buFont typeface="+mj-lt"/>
              <a:buAutoNum type="arabicPeriod" startAt="15"/>
              <a:tabLst>
                <a:tab pos="228600" algn="l"/>
              </a:tabLst>
            </a:pPr>
            <a:r>
              <a:rPr lang="en-GB" sz="1800" b="1" dirty="0">
                <a:effectLst/>
                <a:latin typeface="Arial" panose="020B0604020202020204" pitchFamily="34" charset="0"/>
                <a:ea typeface="Times New Roman" panose="02020603050405020304" pitchFamily="18" charset="0"/>
              </a:rPr>
              <a:t>Date of 2024 AGM</a:t>
            </a:r>
            <a:endParaRPr lang="en-GB" sz="1800" dirty="0">
              <a:effectLst/>
              <a:latin typeface="Times New Roman" panose="02020603050405020304" pitchFamily="18" charset="0"/>
              <a:ea typeface="Times New Roman" panose="02020603050405020304" pitchFamily="18" charset="0"/>
            </a:endParaRPr>
          </a:p>
          <a:p>
            <a:pPr marL="0" indent="0" algn="just">
              <a:buNone/>
            </a:pPr>
            <a:endParaRPr lang="en-GB" sz="1800" dirty="0">
              <a:effectLst/>
              <a:latin typeface="Times New Roman" panose="02020603050405020304" pitchFamily="18" charset="0"/>
              <a:ea typeface="Times New Roman" panose="02020603050405020304" pitchFamily="18" charset="0"/>
            </a:endParaRPr>
          </a:p>
          <a:p>
            <a:pPr marL="0" indent="0" algn="just">
              <a:buNone/>
            </a:pPr>
            <a:r>
              <a:rPr lang="en-GB" sz="1800" dirty="0">
                <a:effectLst/>
                <a:latin typeface="Arial" panose="020B0604020202020204" pitchFamily="34" charset="0"/>
                <a:ea typeface="Times New Roman" panose="02020603050405020304" pitchFamily="18" charset="0"/>
              </a:rPr>
              <a:t>Date of 2024 AGM – Thursday 25 April, 5pm.</a:t>
            </a:r>
            <a:endParaRPr lang="en-GB" sz="1800" dirty="0">
              <a:effectLst/>
              <a:latin typeface="Times New Roman" panose="02020603050405020304" pitchFamily="18" charset="0"/>
              <a:ea typeface="Times New Roman" panose="02020603050405020304" pitchFamily="18" charset="0"/>
            </a:endParaRPr>
          </a:p>
        </p:txBody>
      </p:sp>
      <p:sp>
        <p:nvSpPr>
          <p:cNvPr id="2" name="Content Placeholder 9">
            <a:extLst>
              <a:ext uri="{FF2B5EF4-FFF2-40B4-BE49-F238E27FC236}">
                <a16:creationId xmlns:a16="http://schemas.microsoft.com/office/drawing/2014/main" id="{63F2A142-93E5-166D-723F-E455311A7FEF}"/>
              </a:ext>
            </a:extLst>
          </p:cNvPr>
          <p:cNvSpPr txBox="1">
            <a:spLocks/>
          </p:cNvSpPr>
          <p:nvPr/>
        </p:nvSpPr>
        <p:spPr>
          <a:xfrm>
            <a:off x="6313099" y="3068960"/>
            <a:ext cx="2520280" cy="327322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tabLst>
                <a:tab pos="228600" algn="l"/>
              </a:tabLst>
            </a:pPr>
            <a:r>
              <a:rPr lang="en-GB" sz="1000" b="1" u="sng" dirty="0">
                <a:effectLst/>
                <a:latin typeface="Arial" panose="020B0604020202020204" pitchFamily="34" charset="0"/>
                <a:ea typeface="Times New Roman" panose="02020603050405020304" pitchFamily="18" charset="0"/>
              </a:rPr>
              <a:t>Appendix A </a:t>
            </a:r>
          </a:p>
          <a:p>
            <a:pPr marL="0" lvl="0" indent="0" algn="just">
              <a:buNone/>
              <a:tabLst>
                <a:tab pos="228600" algn="l"/>
              </a:tabLst>
            </a:pPr>
            <a:endParaRPr lang="en-GB" sz="1000" b="1" dirty="0">
              <a:effectLst/>
              <a:latin typeface="Arial" panose="020B0604020202020204" pitchFamily="34" charset="0"/>
              <a:ea typeface="Times New Roman" panose="02020603050405020304" pitchFamily="18" charset="0"/>
            </a:endParaRPr>
          </a:p>
          <a:p>
            <a:pPr marL="0" lvl="0" indent="0" algn="just">
              <a:buNone/>
              <a:tabLst>
                <a:tab pos="228600" algn="l"/>
              </a:tabLst>
            </a:pPr>
            <a:r>
              <a:rPr lang="en-GB" sz="1000" b="1" dirty="0">
                <a:effectLst/>
                <a:latin typeface="Arial" panose="020B0604020202020204" pitchFamily="34" charset="0"/>
                <a:ea typeface="Times New Roman" panose="02020603050405020304" pitchFamily="18" charset="0"/>
              </a:rPr>
              <a:t>Apologies to the AGM are listed below:</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Bill Pilkington</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Andy Savage </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Martyn Back </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David Hill Smith </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Simon Blanchflower</a:t>
            </a:r>
          </a:p>
          <a:p>
            <a:pPr marL="0" lvl="0" indent="0" algn="just">
              <a:buNone/>
              <a:tabLst>
                <a:tab pos="228600" algn="l"/>
              </a:tabLst>
            </a:pPr>
            <a:endParaRPr lang="en-GB" sz="1000" dirty="0">
              <a:effectLst/>
              <a:latin typeface="Arial" panose="020B0604020202020204" pitchFamily="34" charset="0"/>
              <a:ea typeface="Times New Roman" panose="02020603050405020304" pitchFamily="18" charset="0"/>
            </a:endParaRPr>
          </a:p>
          <a:p>
            <a:pPr marL="0" lvl="0" indent="0" algn="just">
              <a:buNone/>
              <a:tabLst>
                <a:tab pos="228600" algn="l"/>
              </a:tabLst>
            </a:pPr>
            <a:r>
              <a:rPr lang="en-GB" sz="1000" b="1" dirty="0">
                <a:effectLst/>
                <a:latin typeface="Arial" panose="020B0604020202020204" pitchFamily="34" charset="0"/>
                <a:ea typeface="Times New Roman" panose="02020603050405020304" pitchFamily="18" charset="0"/>
              </a:rPr>
              <a:t>Member Attendees</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Jonathan Gammon</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Tim Kendell</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Ralph Bayley</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Tony Roberts</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Malcolm Pearce</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Bruce Simpson</a:t>
            </a:r>
          </a:p>
          <a:p>
            <a:pPr marL="0" lvl="0" indent="0" algn="just">
              <a:buNone/>
              <a:tabLst>
                <a:tab pos="228600" algn="l"/>
              </a:tabLst>
            </a:pPr>
            <a:r>
              <a:rPr lang="en-GB" sz="1000" dirty="0">
                <a:effectLst/>
                <a:latin typeface="Arial" panose="020B0604020202020204" pitchFamily="34" charset="0"/>
                <a:ea typeface="Times New Roman" panose="02020603050405020304" pitchFamily="18" charset="0"/>
              </a:rPr>
              <a:t>Lewis </a:t>
            </a:r>
            <a:r>
              <a:rPr lang="en-GB" sz="1000" dirty="0" err="1">
                <a:effectLst/>
                <a:latin typeface="Arial" panose="020B0604020202020204" pitchFamily="34" charset="0"/>
                <a:ea typeface="Times New Roman" panose="02020603050405020304" pitchFamily="18" charset="0"/>
              </a:rPr>
              <a:t>Cawte</a:t>
            </a:r>
            <a:endParaRPr lang="en-GB" sz="1000" dirty="0">
              <a:effectLst/>
              <a:latin typeface="Times New Roman" panose="02020603050405020304" pitchFamily="18" charset="0"/>
              <a:ea typeface="Times New Roman" panose="02020603050405020304" pitchFamily="18" charset="0"/>
            </a:endParaRPr>
          </a:p>
        </p:txBody>
      </p:sp>
      <p:sp>
        <p:nvSpPr>
          <p:cNvPr id="3" name="Content Placeholder 9">
            <a:extLst>
              <a:ext uri="{FF2B5EF4-FFF2-40B4-BE49-F238E27FC236}">
                <a16:creationId xmlns:a16="http://schemas.microsoft.com/office/drawing/2014/main" id="{0AD73F7F-AB10-4ADE-E927-6CF7413744C5}"/>
              </a:ext>
            </a:extLst>
          </p:cNvPr>
          <p:cNvSpPr txBox="1">
            <a:spLocks/>
          </p:cNvSpPr>
          <p:nvPr/>
        </p:nvSpPr>
        <p:spPr>
          <a:xfrm>
            <a:off x="9264352" y="3429000"/>
            <a:ext cx="2318048" cy="295232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GB" sz="1000" b="1" u="sng" dirty="0">
                <a:solidFill>
                  <a:srgbClr val="000000"/>
                </a:solidFill>
                <a:effectLst/>
                <a:latin typeface="Arial" panose="020B0604020202020204" pitchFamily="34" charset="0"/>
                <a:ea typeface="Times New Roman" panose="02020603050405020304" pitchFamily="18" charset="0"/>
              </a:rPr>
              <a:t>Committee Members </a:t>
            </a:r>
            <a:endParaRPr lang="en-GB" sz="1000" b="1"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Jonathan Buttery</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Jian Li Chew</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Andrew Boagey</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David Coles</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Chris Wheeldon</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Stephen McCormick </a:t>
            </a:r>
            <a:endParaRPr lang="en-GB" sz="1000" dirty="0">
              <a:effectLst/>
              <a:latin typeface="Times New Roman" panose="02020603050405020304" pitchFamily="18" charset="0"/>
              <a:ea typeface="Times New Roman" panose="02020603050405020304" pitchFamily="18" charset="0"/>
            </a:endParaRPr>
          </a:p>
          <a:p>
            <a:pPr marL="0" indent="0" algn="just">
              <a:buNone/>
            </a:pP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b="1" u="sng" dirty="0">
                <a:solidFill>
                  <a:srgbClr val="000000"/>
                </a:solidFill>
                <a:effectLst/>
                <a:latin typeface="Arial" panose="020B0604020202020204" pitchFamily="34" charset="0"/>
                <a:ea typeface="Times New Roman" panose="02020603050405020304" pitchFamily="18" charset="0"/>
              </a:rPr>
              <a:t>On-Line Attendees</a:t>
            </a:r>
            <a:endParaRPr lang="en-GB" sz="1000" b="1"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Paul Evans</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Carlo </a:t>
            </a:r>
            <a:r>
              <a:rPr lang="en-GB" sz="1000" dirty="0" err="1">
                <a:solidFill>
                  <a:srgbClr val="000000"/>
                </a:solidFill>
                <a:effectLst/>
                <a:latin typeface="Arial" panose="020B0604020202020204" pitchFamily="34" charset="0"/>
                <a:ea typeface="Times New Roman" panose="02020603050405020304" pitchFamily="18" charset="0"/>
              </a:rPr>
              <a:t>Borri</a:t>
            </a:r>
            <a:endParaRPr lang="en-GB" sz="1000" dirty="0">
              <a:effectLst/>
              <a:latin typeface="Times New Roman" panose="02020603050405020304" pitchFamily="18" charset="0"/>
              <a:ea typeface="Times New Roman" panose="02020603050405020304" pitchFamily="18" charset="0"/>
            </a:endParaRPr>
          </a:p>
          <a:p>
            <a:pPr marL="0" indent="0" algn="just">
              <a:buNone/>
            </a:pPr>
            <a:r>
              <a:rPr lang="en-GB" sz="1000" dirty="0">
                <a:solidFill>
                  <a:srgbClr val="000000"/>
                </a:solidFill>
                <a:effectLst/>
                <a:latin typeface="Arial" panose="020B0604020202020204" pitchFamily="34" charset="0"/>
                <a:ea typeface="Times New Roman" panose="02020603050405020304" pitchFamily="18" charset="0"/>
              </a:rPr>
              <a:t>Chris Hyde</a:t>
            </a:r>
            <a:endParaRPr lang="en-GB" sz="1000" dirty="0">
              <a:effectLst/>
              <a:latin typeface="Times New Roman" panose="02020603050405020304" pitchFamily="18" charset="0"/>
              <a:ea typeface="Times New Roman" panose="02020603050405020304" pitchFamily="18" charset="0"/>
            </a:endParaRPr>
          </a:p>
          <a:p>
            <a:pPr marL="0" lvl="0" indent="0" algn="just">
              <a:buNone/>
              <a:tabLst>
                <a:tab pos="228600" algn="l"/>
              </a:tabLst>
            </a:pPr>
            <a:endParaRPr lang="en-GB"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884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5630415" cy="680940"/>
          </a:xfrm>
        </p:spPr>
        <p:txBody>
          <a:bodyPr anchor="ctr">
            <a:normAutofit fontScale="90000"/>
          </a:bodyPr>
          <a:lstStyle/>
          <a:p>
            <a:r>
              <a:rPr lang="en-GB" dirty="0"/>
              <a:t>Minutes of the last AGM (3)</a:t>
            </a:r>
          </a:p>
        </p:txBody>
      </p:sp>
      <p:sp>
        <p:nvSpPr>
          <p:cNvPr id="7" name="Content Placeholder 9">
            <a:extLst>
              <a:ext uri="{FF2B5EF4-FFF2-40B4-BE49-F238E27FC236}">
                <a16:creationId xmlns:a16="http://schemas.microsoft.com/office/drawing/2014/main" id="{4B44BA1A-7365-4CB2-A6F9-8020DA454179}"/>
              </a:ext>
            </a:extLst>
          </p:cNvPr>
          <p:cNvSpPr>
            <a:spLocks noGrp="1"/>
          </p:cNvSpPr>
          <p:nvPr>
            <p:ph idx="1"/>
          </p:nvPr>
        </p:nvSpPr>
        <p:spPr>
          <a:xfrm>
            <a:off x="609600" y="1547664"/>
            <a:ext cx="3974232" cy="4329608"/>
          </a:xfrm>
        </p:spPr>
        <p:txBody>
          <a:bodyPr vert="horz" lIns="91440" tIns="45720" rIns="91440" bIns="45720" rtlCol="0" anchor="t">
            <a:normAutofit/>
          </a:bodyPr>
          <a:lstStyle/>
          <a:p>
            <a:pPr marL="0" lvl="0" indent="0" algn="just">
              <a:buNone/>
              <a:tabLst>
                <a:tab pos="228600" algn="l"/>
              </a:tabLst>
            </a:pPr>
            <a:r>
              <a:rPr lang="en-GB" sz="1400" b="1" u="sng" dirty="0">
                <a:effectLst/>
                <a:latin typeface="Arial" panose="020B0604020202020204" pitchFamily="34" charset="0"/>
                <a:ea typeface="Times New Roman" panose="02020603050405020304" pitchFamily="18" charset="0"/>
              </a:rPr>
              <a:t>Appendix B</a:t>
            </a:r>
          </a:p>
          <a:p>
            <a:pPr marL="0" lvl="0" indent="0" algn="just">
              <a:buNone/>
              <a:tabLst>
                <a:tab pos="228600" algn="l"/>
              </a:tabLst>
            </a:pPr>
            <a:endParaRPr lang="en-GB" sz="1400" b="1" dirty="0">
              <a:latin typeface="Arial" panose="020B0604020202020204" pitchFamily="34" charset="0"/>
              <a:ea typeface="Times New Roman" panose="02020603050405020304" pitchFamily="18" charset="0"/>
            </a:endParaRPr>
          </a:p>
          <a:p>
            <a:pPr marL="0" indent="0">
              <a:buNone/>
            </a:pPr>
            <a:r>
              <a:rPr lang="en-GB" sz="1400" b="1" i="0" u="none" strike="noStrike" baseline="0" dirty="0">
                <a:solidFill>
                  <a:srgbClr val="000000"/>
                </a:solidFill>
                <a:latin typeface="Arial" panose="020B0604020202020204" pitchFamily="34" charset="0"/>
              </a:rPr>
              <a:t>Category </a:t>
            </a:r>
            <a:r>
              <a:rPr lang="en-GB" sz="1400" b="0" i="0" u="none" strike="noStrike" baseline="0" dirty="0">
                <a:solidFill>
                  <a:srgbClr val="000000"/>
                </a:solidFill>
                <a:latin typeface="Arial" panose="020B0604020202020204" pitchFamily="34" charset="0"/>
              </a:rPr>
              <a:t>			</a:t>
            </a:r>
            <a:r>
              <a:rPr lang="en-GB" sz="1400" b="1" i="0" u="none" strike="noStrike" baseline="0" dirty="0">
                <a:solidFill>
                  <a:srgbClr val="000000"/>
                </a:solidFill>
                <a:latin typeface="Arial" panose="020B0604020202020204" pitchFamily="34" charset="0"/>
              </a:rPr>
              <a:t>No </a:t>
            </a:r>
            <a:r>
              <a:rPr lang="en-GB" sz="1400" b="0" i="0" u="none" strike="noStrike" baseline="0" dirty="0">
                <a:solidFill>
                  <a:srgbClr val="000000"/>
                </a:solidFill>
                <a:latin typeface="Arial" panose="020B0604020202020204" pitchFamily="34" charset="0"/>
              </a:rPr>
              <a:t>	</a:t>
            </a:r>
          </a:p>
          <a:p>
            <a:pPr marL="0" indent="0">
              <a:buNone/>
            </a:pPr>
            <a:r>
              <a:rPr lang="en-GB" sz="1400" b="0" i="0" u="none" strike="noStrike" baseline="0" dirty="0">
                <a:solidFill>
                  <a:srgbClr val="000000"/>
                </a:solidFill>
                <a:latin typeface="Arial" panose="020B0604020202020204" pitchFamily="34" charset="0"/>
              </a:rPr>
              <a:t>Graduate &amp; Students 		9 	</a:t>
            </a:r>
          </a:p>
          <a:p>
            <a:pPr marL="0" indent="0">
              <a:buNone/>
            </a:pPr>
            <a:r>
              <a:rPr lang="en-GB" sz="1400" b="0" i="0" u="none" strike="noStrike" baseline="0" dirty="0">
                <a:solidFill>
                  <a:srgbClr val="000000"/>
                </a:solidFill>
                <a:latin typeface="Arial" panose="020B0604020202020204" pitchFamily="34" charset="0"/>
              </a:rPr>
              <a:t>Honorary 			26 	</a:t>
            </a:r>
          </a:p>
          <a:p>
            <a:pPr marL="0" indent="0">
              <a:buNone/>
            </a:pPr>
            <a:r>
              <a:rPr lang="en-GB" sz="1400" b="0" i="0" u="none" strike="noStrike" baseline="0" dirty="0">
                <a:solidFill>
                  <a:srgbClr val="000000"/>
                </a:solidFill>
                <a:latin typeface="Arial" panose="020B0604020202020204" pitchFamily="34" charset="0"/>
              </a:rPr>
              <a:t>Retired 			69 	</a:t>
            </a:r>
          </a:p>
          <a:p>
            <a:pPr marL="0" indent="0">
              <a:buNone/>
            </a:pPr>
            <a:r>
              <a:rPr lang="en-GB" sz="1400" b="0" i="0" u="none" strike="noStrike" baseline="0" dirty="0">
                <a:solidFill>
                  <a:srgbClr val="000000"/>
                </a:solidFill>
                <a:latin typeface="Arial" panose="020B0604020202020204" pitchFamily="34" charset="0"/>
              </a:rPr>
              <a:t>Standard 			286 	</a:t>
            </a:r>
          </a:p>
          <a:p>
            <a:pPr marL="0" indent="0">
              <a:buNone/>
            </a:pPr>
            <a:r>
              <a:rPr lang="en-GB" sz="1400" b="0" i="0" u="none" strike="noStrike" baseline="0" dirty="0">
                <a:solidFill>
                  <a:srgbClr val="000000"/>
                </a:solidFill>
                <a:latin typeface="Arial" panose="020B0604020202020204" pitchFamily="34" charset="0"/>
              </a:rPr>
              <a:t>Young Professional 		17 	</a:t>
            </a:r>
          </a:p>
          <a:p>
            <a:pPr marL="0" indent="0">
              <a:buNone/>
            </a:pPr>
            <a:r>
              <a:rPr lang="en-GB" sz="1400" b="1" i="0" u="none" strike="noStrike" baseline="0" dirty="0">
                <a:solidFill>
                  <a:srgbClr val="000000"/>
                </a:solidFill>
                <a:latin typeface="Arial" panose="020B0604020202020204" pitchFamily="34" charset="0"/>
              </a:rPr>
              <a:t>Total </a:t>
            </a:r>
            <a:r>
              <a:rPr lang="en-GB" sz="1400" b="0" i="0" u="none" strike="noStrike" baseline="0" dirty="0">
                <a:solidFill>
                  <a:srgbClr val="000000"/>
                </a:solidFill>
                <a:latin typeface="Arial" panose="020B0604020202020204" pitchFamily="34" charset="0"/>
              </a:rPr>
              <a:t>			</a:t>
            </a:r>
            <a:r>
              <a:rPr lang="en-GB" sz="1400" b="1" i="0" u="none" strike="noStrike" baseline="0" dirty="0">
                <a:solidFill>
                  <a:srgbClr val="000000"/>
                </a:solidFill>
                <a:latin typeface="Arial" panose="020B0604020202020204" pitchFamily="34" charset="0"/>
              </a:rPr>
              <a:t>40</a:t>
            </a:r>
          </a:p>
        </p:txBody>
      </p:sp>
      <p:sp>
        <p:nvSpPr>
          <p:cNvPr id="5" name="Content Placeholder 9">
            <a:extLst>
              <a:ext uri="{FF2B5EF4-FFF2-40B4-BE49-F238E27FC236}">
                <a16:creationId xmlns:a16="http://schemas.microsoft.com/office/drawing/2014/main" id="{33A22B9F-3869-2F43-F70F-17C78C1F1E77}"/>
              </a:ext>
            </a:extLst>
          </p:cNvPr>
          <p:cNvSpPr txBox="1">
            <a:spLocks/>
          </p:cNvSpPr>
          <p:nvPr/>
        </p:nvSpPr>
        <p:spPr>
          <a:xfrm>
            <a:off x="5294842" y="2060848"/>
            <a:ext cx="6289542" cy="432960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400" b="1" dirty="0">
                <a:solidFill>
                  <a:srgbClr val="000000"/>
                </a:solidFill>
              </a:rPr>
              <a:t>Membership data as at 5/4/2023</a:t>
            </a:r>
          </a:p>
          <a:p>
            <a:pPr marL="0" indent="0">
              <a:buFont typeface="Arial" pitchFamily="34" charset="0"/>
              <a:buNone/>
            </a:pPr>
            <a:endParaRPr lang="en-GB" sz="1400" dirty="0">
              <a:solidFill>
                <a:srgbClr val="000000"/>
              </a:solidFill>
            </a:endParaRPr>
          </a:p>
          <a:p>
            <a:pPr marL="0" indent="0">
              <a:buNone/>
            </a:pPr>
            <a:r>
              <a:rPr lang="en-GB" sz="1400" b="0" i="0" u="none" strike="noStrike" baseline="0" dirty="0">
                <a:solidFill>
                  <a:srgbClr val="000000"/>
                </a:solidFill>
              </a:rPr>
              <a:t>Number of deceased members since last AGM = 6</a:t>
            </a:r>
          </a:p>
          <a:p>
            <a:pPr marL="0" indent="0">
              <a:buNone/>
            </a:pPr>
            <a:endParaRPr lang="en-GB" sz="1400" b="0" i="0" u="none" strike="noStrike" baseline="0" dirty="0">
              <a:solidFill>
                <a:srgbClr val="000000"/>
              </a:solidFill>
            </a:endParaRPr>
          </a:p>
          <a:p>
            <a:pPr marL="0" indent="0">
              <a:buNone/>
            </a:pPr>
            <a:r>
              <a:rPr lang="en-GB" sz="1400" b="0" i="0" u="none" strike="noStrike" baseline="0" dirty="0">
                <a:solidFill>
                  <a:srgbClr val="000000"/>
                </a:solidFill>
              </a:rPr>
              <a:t>Mr AMJ Wood – joined 1999 	</a:t>
            </a:r>
          </a:p>
          <a:p>
            <a:pPr marL="0" indent="0">
              <a:buNone/>
            </a:pPr>
            <a:r>
              <a:rPr lang="en-GB" sz="1400" b="0" i="0" u="none" strike="noStrike" baseline="0" dirty="0">
                <a:solidFill>
                  <a:srgbClr val="000000"/>
                </a:solidFill>
              </a:rPr>
              <a:t>Mr JW Doidge CEng MICE 	</a:t>
            </a:r>
          </a:p>
          <a:p>
            <a:pPr marL="0" indent="0">
              <a:buNone/>
            </a:pPr>
            <a:r>
              <a:rPr lang="en-GB" sz="1400" b="0" i="0" u="none" strike="noStrike" baseline="0" dirty="0">
                <a:solidFill>
                  <a:srgbClr val="000000"/>
                </a:solidFill>
              </a:rPr>
              <a:t>Mr DH Stuckey – joined 1999 	</a:t>
            </a:r>
          </a:p>
          <a:p>
            <a:pPr marL="0" indent="0">
              <a:buNone/>
            </a:pPr>
            <a:r>
              <a:rPr lang="en-GB" sz="1400" b="0" i="0" u="none" strike="noStrike" baseline="0" dirty="0">
                <a:solidFill>
                  <a:srgbClr val="000000"/>
                </a:solidFill>
              </a:rPr>
              <a:t>Dr WJ Harvey BSc PhD CEng FICE </a:t>
            </a:r>
            <a:r>
              <a:rPr lang="en-GB" sz="1400" b="0" i="0" u="none" strike="noStrike" baseline="0" dirty="0" err="1">
                <a:solidFill>
                  <a:srgbClr val="000000"/>
                </a:solidFill>
              </a:rPr>
              <a:t>MIStructE</a:t>
            </a:r>
            <a:r>
              <a:rPr lang="en-GB" sz="1400" b="0" i="0" u="none" strike="noStrike" baseline="0" dirty="0">
                <a:solidFill>
                  <a:srgbClr val="000000"/>
                </a:solidFill>
              </a:rPr>
              <a:t> – joined 2004 	</a:t>
            </a:r>
          </a:p>
          <a:p>
            <a:pPr marL="0" indent="0">
              <a:buNone/>
            </a:pPr>
            <a:r>
              <a:rPr lang="en-GB" sz="1400" b="0" i="0" u="none" strike="noStrike" baseline="0" dirty="0">
                <a:solidFill>
                  <a:srgbClr val="000000"/>
                </a:solidFill>
              </a:rPr>
              <a:t>Mr I R Clough CEng MICE – joined 1999 	</a:t>
            </a:r>
          </a:p>
          <a:p>
            <a:pPr marL="0" indent="0">
              <a:buNone/>
            </a:pPr>
            <a:r>
              <a:rPr lang="en-GB" sz="1400" b="0" i="0" u="none" strike="noStrike" baseline="0" dirty="0">
                <a:solidFill>
                  <a:srgbClr val="000000"/>
                </a:solidFill>
              </a:rPr>
              <a:t>Mr RW Collingwood BSc CEng FICE – joined 1999 	</a:t>
            </a:r>
          </a:p>
          <a:p>
            <a:pPr marL="0" indent="0">
              <a:buFont typeface="Arial" pitchFamily="34" charset="0"/>
              <a:buNone/>
            </a:pPr>
            <a:endParaRPr lang="en-GB" sz="1400" dirty="0">
              <a:solidFill>
                <a:srgbClr val="000000"/>
              </a:solidFill>
            </a:endParaRPr>
          </a:p>
          <a:p>
            <a:pPr marL="0" indent="0" algn="just">
              <a:buFont typeface="Arial" pitchFamily="34" charset="0"/>
              <a:buNone/>
              <a:tabLst>
                <a:tab pos="228600" algn="l"/>
              </a:tabLst>
            </a:pPr>
            <a:r>
              <a:rPr lang="en-GB" sz="1400" dirty="0">
                <a:ea typeface="Times New Roman" panose="02020603050405020304" pitchFamily="18" charset="0"/>
              </a:rPr>
              <a:t>Resignations since last AGM = 4</a:t>
            </a:r>
          </a:p>
          <a:p>
            <a:pPr marL="0" indent="0" algn="just">
              <a:buFont typeface="Arial" pitchFamily="34" charset="0"/>
              <a:buNone/>
              <a:tabLst>
                <a:tab pos="228600" algn="l"/>
              </a:tabLst>
            </a:pPr>
            <a:r>
              <a:rPr lang="en-GB" sz="1400" dirty="0">
                <a:ea typeface="Times New Roman" panose="02020603050405020304" pitchFamily="18" charset="0"/>
              </a:rPr>
              <a:t>New members since last AGM = 32</a:t>
            </a:r>
          </a:p>
        </p:txBody>
      </p:sp>
    </p:spTree>
    <p:extLst>
      <p:ext uri="{BB962C8B-B14F-4D97-AF65-F5344CB8AC3E}">
        <p14:creationId xmlns:p14="http://schemas.microsoft.com/office/powerpoint/2010/main" val="264754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31836"/>
            <a:ext cx="9326827" cy="1143000"/>
          </a:xfrm>
        </p:spPr>
        <p:txBody>
          <a:bodyPr anchor="ctr">
            <a:normAutofit/>
          </a:bodyPr>
          <a:lstStyle/>
          <a:p>
            <a:r>
              <a:rPr lang="en-GB" dirty="0"/>
              <a:t>Minutes of the last AGM</a:t>
            </a:r>
          </a:p>
        </p:txBody>
      </p:sp>
      <p:sp>
        <p:nvSpPr>
          <p:cNvPr id="10" name="Content Placeholder 9">
            <a:extLst>
              <a:ext uri="{FF2B5EF4-FFF2-40B4-BE49-F238E27FC236}">
                <a16:creationId xmlns:a16="http://schemas.microsoft.com/office/drawing/2014/main" id="{D1754A6B-D588-4C64-9A8C-B72CD98C5215}"/>
              </a:ext>
            </a:extLst>
          </p:cNvPr>
          <p:cNvSpPr>
            <a:spLocks noGrp="1"/>
          </p:cNvSpPr>
          <p:nvPr>
            <p:ph idx="1"/>
          </p:nvPr>
        </p:nvSpPr>
        <p:spPr>
          <a:xfrm>
            <a:off x="609600" y="2636912"/>
            <a:ext cx="10972800" cy="3489252"/>
          </a:xfrm>
        </p:spPr>
        <p:txBody>
          <a:bodyPr>
            <a:normAutofit/>
          </a:bodyPr>
          <a:lstStyle/>
          <a:p>
            <a:r>
              <a:rPr lang="en-GB" sz="4800" dirty="0">
                <a:latin typeface="Calibri" panose="020F0502020204030204" pitchFamily="34" charset="0"/>
                <a:cs typeface="Calibri" panose="020F0502020204030204" pitchFamily="34" charset="0"/>
              </a:rPr>
              <a:t>Proposer</a:t>
            </a:r>
          </a:p>
          <a:p>
            <a:pPr marL="0" indent="0">
              <a:buNone/>
            </a:pPr>
            <a:endParaRPr lang="en-GB" sz="4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Seconder</a:t>
            </a:r>
          </a:p>
          <a:p>
            <a:endParaRPr lang="en-GB" sz="4800" dirty="0">
              <a:latin typeface="Calibri" panose="020F0502020204030204" pitchFamily="34" charset="0"/>
              <a:cs typeface="Calibri" panose="020F0502020204030204" pitchFamily="34" charset="0"/>
            </a:endParaRPr>
          </a:p>
          <a:p>
            <a:endParaRPr lang="en-GB" sz="4800" dirty="0"/>
          </a:p>
        </p:txBody>
      </p:sp>
    </p:spTree>
    <p:extLst>
      <p:ext uri="{BB962C8B-B14F-4D97-AF65-F5344CB8AC3E}">
        <p14:creationId xmlns:p14="http://schemas.microsoft.com/office/powerpoint/2010/main" val="2588562069"/>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29063e-88a0-44da-b516-7d10d106f7c7">
      <Terms xmlns="http://schemas.microsoft.com/office/infopath/2007/PartnerControls"/>
    </lcf76f155ced4ddcb4097134ff3c332f>
    <Documenttype xmlns="4d29063e-88a0-44da-b516-7d10d106f7c7" xsi:nil="true"/>
    <TaxCatchAll xmlns="d1c8d082-9c40-425a-a144-17f9a0625a11" xsi:nil="true"/>
    <Year xmlns="4d29063e-88a0-44da-b516-7d10d106f7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00A16FFE45D548B95E652C25E30BAF" ma:contentTypeVersion="20" ma:contentTypeDescription="Create a new document." ma:contentTypeScope="" ma:versionID="b87ab7c8d39fe9093bebd35543f4df9b">
  <xsd:schema xmlns:xsd="http://www.w3.org/2001/XMLSchema" xmlns:xs="http://www.w3.org/2001/XMLSchema" xmlns:p="http://schemas.microsoft.com/office/2006/metadata/properties" xmlns:ns2="4d29063e-88a0-44da-b516-7d10d106f7c7" xmlns:ns3="d1c8d082-9c40-425a-a144-17f9a0625a11" targetNamespace="http://schemas.microsoft.com/office/2006/metadata/properties" ma:root="true" ma:fieldsID="2834fa5c0438c5e917b25d85fd37ec72" ns2:_="" ns3:_="">
    <xsd:import namespace="4d29063e-88a0-44da-b516-7d10d106f7c7"/>
    <xsd:import namespace="d1c8d082-9c40-425a-a144-17f9a0625a11"/>
    <xsd:element name="properties">
      <xsd:complexType>
        <xsd:sequence>
          <xsd:element name="documentManagement">
            <xsd:complexType>
              <xsd:all>
                <xsd:element ref="ns2:Year" minOccurs="0"/>
                <xsd:element ref="ns2:MediaServiceMetadata" minOccurs="0"/>
                <xsd:element ref="ns2:MediaServiceFastMetadata" minOccurs="0"/>
                <xsd:element ref="ns2:MediaServiceAutoKeyPoints" minOccurs="0"/>
                <xsd:element ref="ns2:MediaServiceKeyPoints" minOccurs="0"/>
                <xsd:element ref="ns2:Documenttype"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9063e-88a0-44da-b516-7d10d106f7c7"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Choice">
          <xsd:enumeration value="2019"/>
          <xsd:enumeration value="2020"/>
          <xsd:enumeration value="2021"/>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Documenttype" ma:index="13" nillable="true" ma:displayName="Document type " ma:format="Dropdown" ma:internalName="Documenttype">
      <xsd:simpleType>
        <xsd:restriction base="dms:Choice">
          <xsd:enumeration value="agenda "/>
          <xsd:enumeration value="minutes "/>
          <xsd:enumeration value="report "/>
          <xsd:enumeration value="invoice "/>
          <xsd:enumeration value="spreadsheet"/>
          <xsd:enumeration value="certificate "/>
          <xsd:enumeration value="Constitution "/>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cd0bc73-0a02-43df-a384-3b2cd777fd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8d082-9c40-425a-a144-17f9a0625a1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2c320bf-00e9-4ed2-bde7-a0dd3e345aaf}" ma:internalName="TaxCatchAll" ma:showField="CatchAllData" ma:web="d1c8d082-9c40-425a-a144-17f9a0625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29E723-6B64-4EA5-9DAB-B2CD67D492FA}">
  <ds:schemaRefs>
    <ds:schemaRef ds:uri="http://purl.org/dc/elements/1.1/"/>
    <ds:schemaRef ds:uri="http://schemas.microsoft.com/office/2006/metadata/properties"/>
    <ds:schemaRef ds:uri="http://schemas.openxmlformats.org/package/2006/metadata/core-properties"/>
    <ds:schemaRef ds:uri="http://purl.org/dc/terms/"/>
    <ds:schemaRef ds:uri="3cfa5383-79d4-4708-a883-eb9e7469e43a"/>
    <ds:schemaRef ds:uri="http://schemas.microsoft.com/office/2006/documentManagement/types"/>
    <ds:schemaRef ds:uri="http://schemas.microsoft.com/office/infopath/2007/PartnerControls"/>
    <ds:schemaRef ds:uri="47139063-34c6-48e8-b1aa-626b749b4777"/>
    <ds:schemaRef ds:uri="http://www.w3.org/XML/1998/namespace"/>
    <ds:schemaRef ds:uri="http://purl.org/dc/dcmitype/"/>
  </ds:schemaRefs>
</ds:datastoreItem>
</file>

<file path=customXml/itemProps2.xml><?xml version="1.0" encoding="utf-8"?>
<ds:datastoreItem xmlns:ds="http://schemas.openxmlformats.org/officeDocument/2006/customXml" ds:itemID="{DA5734BA-3D1C-4A70-BDB2-B83CE5D1B41A}"/>
</file>

<file path=customXml/itemProps3.xml><?xml version="1.0" encoding="utf-8"?>
<ds:datastoreItem xmlns:ds="http://schemas.openxmlformats.org/officeDocument/2006/customXml" ds:itemID="{C59C66A4-AF57-4E56-99F6-5CD9AEC15F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6111</TotalTime>
  <Words>1952</Words>
  <Application>Microsoft Office PowerPoint</Application>
  <PresentationFormat>Widescreen</PresentationFormat>
  <Paragraphs>470</Paragraphs>
  <Slides>39</Slides>
  <Notes>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Aptos</vt:lpstr>
      <vt:lpstr>Arial</vt:lpstr>
      <vt:lpstr>Calibri</vt:lpstr>
      <vt:lpstr>Cambria</vt:lpstr>
      <vt:lpstr>Times New Roman</vt:lpstr>
      <vt:lpstr>Blank</vt:lpstr>
      <vt:lpstr>PowerPoint Presentation</vt:lpstr>
      <vt:lpstr>Annual General Meeting</vt:lpstr>
      <vt:lpstr>Agenda for the Annual General Meeting</vt:lpstr>
      <vt:lpstr>Apologies</vt:lpstr>
      <vt:lpstr>RCEA - Deaths, Resignations &amp; New Members</vt:lpstr>
      <vt:lpstr>Minutes of the last AGM (1)</vt:lpstr>
      <vt:lpstr>Minutes of the last AGM (2)</vt:lpstr>
      <vt:lpstr>Minutes of the last AGM (3)</vt:lpstr>
      <vt:lpstr>Minutes of the last AGM</vt:lpstr>
      <vt:lpstr>Agree the minutes of the last AGM</vt:lpstr>
      <vt:lpstr>Financial and Membership Report</vt:lpstr>
      <vt:lpstr>2023 Performance</vt:lpstr>
      <vt:lpstr>2024 Forecast</vt:lpstr>
      <vt:lpstr>Long-term financial sustainability</vt:lpstr>
      <vt:lpstr>Sensitivity analysis of membership fee income</vt:lpstr>
      <vt:lpstr>Proposer to 2023 Accounts</vt:lpstr>
      <vt:lpstr>Agree the 2023 accounts</vt:lpstr>
      <vt:lpstr>RCEA Membership (April 2024)</vt:lpstr>
      <vt:lpstr>RCEA Membership Fees</vt:lpstr>
      <vt:lpstr>Proposer to 2024 Membership Fees</vt:lpstr>
      <vt:lpstr>2024 Membership Fee Proposal</vt:lpstr>
      <vt:lpstr>Chairperson’s Report</vt:lpstr>
      <vt:lpstr>Chairpersons Report 2024</vt:lpstr>
      <vt:lpstr>RCEA Events held in 2023-2024</vt:lpstr>
      <vt:lpstr>RCEA Events held in 2023-2024</vt:lpstr>
      <vt:lpstr>RCEA Events held in 2023-2024</vt:lpstr>
      <vt:lpstr>RCEA Events held in 2023-2024</vt:lpstr>
      <vt:lpstr>RCEA Events held in 2023-2024</vt:lpstr>
      <vt:lpstr>RCEA Events held in 2023-2024</vt:lpstr>
      <vt:lpstr>Elections – 2024/25</vt:lpstr>
      <vt:lpstr>Nominations from the floor?</vt:lpstr>
      <vt:lpstr>Agree to elect Steve McCormick to Committee Chair for 2024/25</vt:lpstr>
      <vt:lpstr>Unfortunately, we gave not received any nominations for Deputy Chair for 2024/25. Do we have any nominations from the floor?</vt:lpstr>
      <vt:lpstr>Agree to elect Jian Li Chew to Honorary Secretary for 2024/25</vt:lpstr>
      <vt:lpstr>Agree to elect the following to the Management Committee for 2024/25  David Coles, Tom Bates, Bruce Simpson</vt:lpstr>
      <vt:lpstr>Agree to appoint Chris Wheeldon to Membership Secretary for 2023/24</vt:lpstr>
      <vt:lpstr>Agree to appoint Simon Blanchflower and Andy Savage as External Examiners for 2023/24</vt:lpstr>
      <vt:lpstr>Any Other Business?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Evison</dc:creator>
  <cp:lastModifiedBy>Mccormick Stephen (Principal Engineer)</cp:lastModifiedBy>
  <cp:revision>376</cp:revision>
  <dcterms:created xsi:type="dcterms:W3CDTF">2013-03-27T08:28:05Z</dcterms:created>
  <dcterms:modified xsi:type="dcterms:W3CDTF">2024-04-22T13:53:21Z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f4e3bb-2789-472c-845a-7cbc76f0c7b4_Enabled">
    <vt:lpwstr>True</vt:lpwstr>
  </property>
  <property fmtid="{D5CDD505-2E9C-101B-9397-08002B2CF9AE}" pid="3" name="MSIP_Label_40f4e3bb-2789-472c-845a-7cbc76f0c7b4_SiteId">
    <vt:lpwstr>8cb09124-b2c7-4dab-89ab-b3781aa4e809</vt:lpwstr>
  </property>
  <property fmtid="{D5CDD505-2E9C-101B-9397-08002B2CF9AE}" pid="4" name="MSIP_Label_40f4e3bb-2789-472c-845a-7cbc76f0c7b4_Owner">
    <vt:lpwstr>stewart.piercy@costain.com</vt:lpwstr>
  </property>
  <property fmtid="{D5CDD505-2E9C-101B-9397-08002B2CF9AE}" pid="5" name="MSIP_Label_40f4e3bb-2789-472c-845a-7cbc76f0c7b4_SetDate">
    <vt:lpwstr>2020-06-12T14:03:44.3300757Z</vt:lpwstr>
  </property>
  <property fmtid="{D5CDD505-2E9C-101B-9397-08002B2CF9AE}" pid="6" name="MSIP_Label_40f4e3bb-2789-472c-845a-7cbc76f0c7b4_Name">
    <vt:lpwstr>Internal communication</vt:lpwstr>
  </property>
  <property fmtid="{D5CDD505-2E9C-101B-9397-08002B2CF9AE}" pid="7" name="MSIP_Label_40f4e3bb-2789-472c-845a-7cbc76f0c7b4_Application">
    <vt:lpwstr>Microsoft Azure Information Protection</vt:lpwstr>
  </property>
  <property fmtid="{D5CDD505-2E9C-101B-9397-08002B2CF9AE}" pid="8" name="MSIP_Label_40f4e3bb-2789-472c-845a-7cbc76f0c7b4_ActionId">
    <vt:lpwstr>943387f8-567e-468d-8771-9c58aa9bd169</vt:lpwstr>
  </property>
  <property fmtid="{D5CDD505-2E9C-101B-9397-08002B2CF9AE}" pid="9" name="MSIP_Label_40f4e3bb-2789-472c-845a-7cbc76f0c7b4_Extended_MSFT_Method">
    <vt:lpwstr>Automatic</vt:lpwstr>
  </property>
  <property fmtid="{D5CDD505-2E9C-101B-9397-08002B2CF9AE}" pid="10" name="ContentTypeId">
    <vt:lpwstr>0x010100F900A16FFE45D548B95E652C25E30BAF</vt:lpwstr>
  </property>
  <property fmtid="{D5CDD505-2E9C-101B-9397-08002B2CF9AE}" pid="11" name="MSIP_Label_8577031b-11bc-4db9-b655-7d79027ad570_Enabled">
    <vt:lpwstr>true</vt:lpwstr>
  </property>
  <property fmtid="{D5CDD505-2E9C-101B-9397-08002B2CF9AE}" pid="12" name="MSIP_Label_8577031b-11bc-4db9-b655-7d79027ad570_SetDate">
    <vt:lpwstr>2024-04-19T13:11:46Z</vt:lpwstr>
  </property>
  <property fmtid="{D5CDD505-2E9C-101B-9397-08002B2CF9AE}" pid="13" name="MSIP_Label_8577031b-11bc-4db9-b655-7d79027ad570_Method">
    <vt:lpwstr>Standard</vt:lpwstr>
  </property>
  <property fmtid="{D5CDD505-2E9C-101B-9397-08002B2CF9AE}" pid="14" name="MSIP_Label_8577031b-11bc-4db9-b655-7d79027ad570_Name">
    <vt:lpwstr>8577031b-11bc-4db9-b655-7d79027ad570</vt:lpwstr>
  </property>
  <property fmtid="{D5CDD505-2E9C-101B-9397-08002B2CF9AE}" pid="15" name="MSIP_Label_8577031b-11bc-4db9-b655-7d79027ad570_SiteId">
    <vt:lpwstr>c22cc3e1-5d7f-4f4d-be03-d5a158cc9409</vt:lpwstr>
  </property>
  <property fmtid="{D5CDD505-2E9C-101B-9397-08002B2CF9AE}" pid="16" name="MSIP_Label_8577031b-11bc-4db9-b655-7d79027ad570_ActionId">
    <vt:lpwstr>dc128716-c61c-41d6-8784-b80376099e1c</vt:lpwstr>
  </property>
  <property fmtid="{D5CDD505-2E9C-101B-9397-08002B2CF9AE}" pid="17" name="MSIP_Label_8577031b-11bc-4db9-b655-7d79027ad570_ContentBits">
    <vt:lpwstr>1</vt:lpwstr>
  </property>
  <property fmtid="{D5CDD505-2E9C-101B-9397-08002B2CF9AE}" pid="18" name="ClassificationContentMarkingHeaderLocations">
    <vt:lpwstr>Blank:8</vt:lpwstr>
  </property>
  <property fmtid="{D5CDD505-2E9C-101B-9397-08002B2CF9AE}" pid="19" name="ClassificationContentMarkingHeaderText">
    <vt:lpwstr>OFFICIAL</vt:lpwstr>
  </property>
  <property fmtid="{D5CDD505-2E9C-101B-9397-08002B2CF9AE}" pid="20" name="MediaServiceImageTags">
    <vt:lpwstr/>
  </property>
</Properties>
</file>